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73" r:id="rId3"/>
    <p:sldId id="257" r:id="rId4"/>
    <p:sldId id="274" r:id="rId5"/>
    <p:sldId id="340" r:id="rId6"/>
    <p:sldId id="290" r:id="rId7"/>
    <p:sldId id="275" r:id="rId8"/>
    <p:sldId id="291" r:id="rId9"/>
    <p:sldId id="265" r:id="rId10"/>
    <p:sldId id="277" r:id="rId11"/>
    <p:sldId id="267" r:id="rId12"/>
    <p:sldId id="278" r:id="rId13"/>
    <p:sldId id="279" r:id="rId14"/>
    <p:sldId id="276" r:id="rId15"/>
    <p:sldId id="292" r:id="rId16"/>
    <p:sldId id="305" r:id="rId17"/>
    <p:sldId id="299" r:id="rId18"/>
    <p:sldId id="306" r:id="rId19"/>
    <p:sldId id="307" r:id="rId20"/>
    <p:sldId id="259" r:id="rId21"/>
    <p:sldId id="293" r:id="rId22"/>
    <p:sldId id="294" r:id="rId23"/>
    <p:sldId id="295" r:id="rId24"/>
    <p:sldId id="308" r:id="rId25"/>
    <p:sldId id="281" r:id="rId26"/>
    <p:sldId id="309" r:id="rId27"/>
    <p:sldId id="312" r:id="rId28"/>
    <p:sldId id="313" r:id="rId29"/>
    <p:sldId id="314" r:id="rId30"/>
    <p:sldId id="311" r:id="rId31"/>
    <p:sldId id="321" r:id="rId32"/>
    <p:sldId id="317" r:id="rId33"/>
    <p:sldId id="319" r:id="rId34"/>
    <p:sldId id="320" r:id="rId35"/>
    <p:sldId id="322" r:id="rId36"/>
    <p:sldId id="323" r:id="rId37"/>
    <p:sldId id="258" r:id="rId38"/>
    <p:sldId id="260" r:id="rId39"/>
    <p:sldId id="327" r:id="rId40"/>
    <p:sldId id="345" r:id="rId41"/>
    <p:sldId id="328" r:id="rId42"/>
    <p:sldId id="339" r:id="rId43"/>
    <p:sldId id="341" r:id="rId44"/>
    <p:sldId id="342" r:id="rId45"/>
    <p:sldId id="343" r:id="rId46"/>
    <p:sldId id="344" r:id="rId47"/>
    <p:sldId id="338" r:id="rId48"/>
  </p:sldIdLst>
  <p:sldSz cx="12192000" cy="9144000"/>
  <p:notesSz cx="6858000" cy="9144000"/>
  <p:custDataLst>
    <p:tags r:id="rId4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92" autoAdjust="0"/>
    <p:restoredTop sz="94660"/>
  </p:normalViewPr>
  <p:slideViewPr>
    <p:cSldViewPr snapToGrid="0">
      <p:cViewPr>
        <p:scale>
          <a:sx n="76" d="100"/>
          <a:sy n="76" d="100"/>
        </p:scale>
        <p:origin x="676"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496484"/>
            <a:ext cx="10363200" cy="3183467"/>
          </a:xfrm>
        </p:spPr>
        <p:txBody>
          <a:bodyPr anchor="b"/>
          <a:lstStyle>
            <a:lvl1pPr algn="ctr">
              <a:defRPr sz="8000"/>
            </a:lvl1pPr>
          </a:lstStyle>
          <a:p>
            <a:r>
              <a:rPr lang="en-US"/>
              <a:t>Click to edit Master title style</a:t>
            </a:r>
            <a:endParaRPr lang="en-US" dirty="0"/>
          </a:p>
        </p:txBody>
      </p:sp>
      <p:sp>
        <p:nvSpPr>
          <p:cNvPr id="3" name="Subtitle 2"/>
          <p:cNvSpPr>
            <a:spLocks noGrp="1"/>
          </p:cNvSpPr>
          <p:nvPr>
            <p:ph type="subTitle" idx="1"/>
          </p:nvPr>
        </p:nvSpPr>
        <p:spPr>
          <a:xfrm>
            <a:off x="1524000" y="4802717"/>
            <a:ext cx="9144000" cy="220768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DEA9CE-372B-42B5-989D-2AF7454D5B09}" type="datetimeFigureOut">
              <a:rPr lang="en-US" smtClean="0"/>
              <a:t>11/10/2016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2FA899-E966-4B8A-9DA1-F9DAD97FBED8}" type="slidenum">
              <a:rPr lang="en-US" smtClean="0"/>
              <a:t>‹#›</a:t>
            </a:fld>
            <a:endParaRPr lang="en-US"/>
          </a:p>
        </p:txBody>
      </p:sp>
    </p:spTree>
    <p:extLst>
      <p:ext uri="{BB962C8B-B14F-4D97-AF65-F5344CB8AC3E}">
        <p14:creationId xmlns:p14="http://schemas.microsoft.com/office/powerpoint/2010/main" val="341800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DEA9CE-372B-42B5-989D-2AF7454D5B09}" type="datetimeFigureOut">
              <a:rPr lang="en-US" smtClean="0"/>
              <a:t>11/10/2016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2FA899-E966-4B8A-9DA1-F9DAD97FBED8}" type="slidenum">
              <a:rPr lang="en-US" smtClean="0"/>
              <a:t>‹#›</a:t>
            </a:fld>
            <a:endParaRPr lang="en-US"/>
          </a:p>
        </p:txBody>
      </p:sp>
    </p:spTree>
    <p:extLst>
      <p:ext uri="{BB962C8B-B14F-4D97-AF65-F5344CB8AC3E}">
        <p14:creationId xmlns:p14="http://schemas.microsoft.com/office/powerpoint/2010/main" val="2293915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486834"/>
            <a:ext cx="2628900"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486834"/>
            <a:ext cx="7734300" cy="77491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DEA9CE-372B-42B5-989D-2AF7454D5B09}" type="datetimeFigureOut">
              <a:rPr lang="en-US" smtClean="0"/>
              <a:t>11/10/2016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2FA899-E966-4B8A-9DA1-F9DAD97FBED8}" type="slidenum">
              <a:rPr lang="en-US" smtClean="0"/>
              <a:t>‹#›</a:t>
            </a:fld>
            <a:endParaRPr lang="en-US"/>
          </a:p>
        </p:txBody>
      </p:sp>
    </p:spTree>
    <p:extLst>
      <p:ext uri="{BB962C8B-B14F-4D97-AF65-F5344CB8AC3E}">
        <p14:creationId xmlns:p14="http://schemas.microsoft.com/office/powerpoint/2010/main" val="2643924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DEA9CE-372B-42B5-989D-2AF7454D5B09}" type="datetimeFigureOut">
              <a:rPr lang="en-US" smtClean="0"/>
              <a:t>11/10/2016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2FA899-E966-4B8A-9DA1-F9DAD97FBED8}" type="slidenum">
              <a:rPr lang="en-US" smtClean="0"/>
              <a:t>‹#›</a:t>
            </a:fld>
            <a:endParaRPr lang="en-US"/>
          </a:p>
        </p:txBody>
      </p:sp>
    </p:spTree>
    <p:extLst>
      <p:ext uri="{BB962C8B-B14F-4D97-AF65-F5344CB8AC3E}">
        <p14:creationId xmlns:p14="http://schemas.microsoft.com/office/powerpoint/2010/main" val="1918799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2279653"/>
            <a:ext cx="10515600" cy="3803649"/>
          </a:xfrm>
        </p:spPr>
        <p:txBody>
          <a:bodyPr anchor="b"/>
          <a:lstStyle>
            <a:lvl1pPr>
              <a:defRPr sz="8000"/>
            </a:lvl1pPr>
          </a:lstStyle>
          <a:p>
            <a:r>
              <a:rPr lang="en-US"/>
              <a:t>Click to edit Master title style</a:t>
            </a:r>
            <a:endParaRPr lang="en-US" dirty="0"/>
          </a:p>
        </p:txBody>
      </p:sp>
      <p:sp>
        <p:nvSpPr>
          <p:cNvPr id="3" name="Text Placeholder 2"/>
          <p:cNvSpPr>
            <a:spLocks noGrp="1"/>
          </p:cNvSpPr>
          <p:nvPr>
            <p:ph type="body" idx="1"/>
          </p:nvPr>
        </p:nvSpPr>
        <p:spPr>
          <a:xfrm>
            <a:off x="831851" y="6119286"/>
            <a:ext cx="10515600" cy="2000249"/>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DEA9CE-372B-42B5-989D-2AF7454D5B09}" type="datetimeFigureOut">
              <a:rPr lang="en-US" smtClean="0"/>
              <a:t>11/10/2016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2FA899-E966-4B8A-9DA1-F9DAD97FBED8}" type="slidenum">
              <a:rPr lang="en-US" smtClean="0"/>
              <a:t>‹#›</a:t>
            </a:fld>
            <a:endParaRPr lang="en-US"/>
          </a:p>
        </p:txBody>
      </p:sp>
    </p:spTree>
    <p:extLst>
      <p:ext uri="{BB962C8B-B14F-4D97-AF65-F5344CB8AC3E}">
        <p14:creationId xmlns:p14="http://schemas.microsoft.com/office/powerpoint/2010/main" val="1530896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434167"/>
            <a:ext cx="518160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434167"/>
            <a:ext cx="518160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DEA9CE-372B-42B5-989D-2AF7454D5B09}" type="datetimeFigureOut">
              <a:rPr lang="en-US" smtClean="0"/>
              <a:t>11/10/2016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2FA899-E966-4B8A-9DA1-F9DAD97FBED8}" type="slidenum">
              <a:rPr lang="en-US" smtClean="0"/>
              <a:t>‹#›</a:t>
            </a:fld>
            <a:endParaRPr lang="en-US"/>
          </a:p>
        </p:txBody>
      </p:sp>
    </p:spTree>
    <p:extLst>
      <p:ext uri="{BB962C8B-B14F-4D97-AF65-F5344CB8AC3E}">
        <p14:creationId xmlns:p14="http://schemas.microsoft.com/office/powerpoint/2010/main" val="1698774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486836"/>
            <a:ext cx="105156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2241551"/>
            <a:ext cx="5157787"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839789" y="3340100"/>
            <a:ext cx="5157787"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2241551"/>
            <a:ext cx="5183188"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72201" y="3340100"/>
            <a:ext cx="5183188"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DEA9CE-372B-42B5-989D-2AF7454D5B09}" type="datetimeFigureOut">
              <a:rPr lang="en-US" smtClean="0"/>
              <a:t>11/10/2016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2FA899-E966-4B8A-9DA1-F9DAD97FBED8}" type="slidenum">
              <a:rPr lang="en-US" smtClean="0"/>
              <a:t>‹#›</a:t>
            </a:fld>
            <a:endParaRPr lang="en-US"/>
          </a:p>
        </p:txBody>
      </p:sp>
    </p:spTree>
    <p:extLst>
      <p:ext uri="{BB962C8B-B14F-4D97-AF65-F5344CB8AC3E}">
        <p14:creationId xmlns:p14="http://schemas.microsoft.com/office/powerpoint/2010/main" val="1126287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DEA9CE-372B-42B5-989D-2AF7454D5B09}" type="datetimeFigureOut">
              <a:rPr lang="en-US" smtClean="0"/>
              <a:t>11/10/2016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2FA899-E966-4B8A-9DA1-F9DAD97FBED8}" type="slidenum">
              <a:rPr lang="en-US" smtClean="0"/>
              <a:t>‹#›</a:t>
            </a:fld>
            <a:endParaRPr lang="en-US"/>
          </a:p>
        </p:txBody>
      </p:sp>
    </p:spTree>
    <p:extLst>
      <p:ext uri="{BB962C8B-B14F-4D97-AF65-F5344CB8AC3E}">
        <p14:creationId xmlns:p14="http://schemas.microsoft.com/office/powerpoint/2010/main" val="2574822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DEA9CE-372B-42B5-989D-2AF7454D5B09}" type="datetimeFigureOut">
              <a:rPr lang="en-US" smtClean="0"/>
              <a:t>11/10/2016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2FA899-E966-4B8A-9DA1-F9DAD97FBED8}" type="slidenum">
              <a:rPr lang="en-US" smtClean="0"/>
              <a:t>‹#›</a:t>
            </a:fld>
            <a:endParaRPr lang="en-US"/>
          </a:p>
        </p:txBody>
      </p:sp>
    </p:spTree>
    <p:extLst>
      <p:ext uri="{BB962C8B-B14F-4D97-AF65-F5344CB8AC3E}">
        <p14:creationId xmlns:p14="http://schemas.microsoft.com/office/powerpoint/2010/main" val="2082991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09600"/>
            <a:ext cx="3932237" cy="2133600"/>
          </a:xfrm>
        </p:spPr>
        <p:txBody>
          <a:bodyPr anchor="b"/>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5183188" y="1316569"/>
            <a:ext cx="6172200" cy="64981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743200"/>
            <a:ext cx="3932237"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Edit Master text styles</a:t>
            </a:r>
          </a:p>
        </p:txBody>
      </p:sp>
      <p:sp>
        <p:nvSpPr>
          <p:cNvPr id="5" name="Date Placeholder 4"/>
          <p:cNvSpPr>
            <a:spLocks noGrp="1"/>
          </p:cNvSpPr>
          <p:nvPr>
            <p:ph type="dt" sz="half" idx="10"/>
          </p:nvPr>
        </p:nvSpPr>
        <p:spPr/>
        <p:txBody>
          <a:bodyPr/>
          <a:lstStyle/>
          <a:p>
            <a:fld id="{5BDEA9CE-372B-42B5-989D-2AF7454D5B09}" type="datetimeFigureOut">
              <a:rPr lang="en-US" smtClean="0"/>
              <a:t>11/10/2016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2FA899-E966-4B8A-9DA1-F9DAD97FBED8}" type="slidenum">
              <a:rPr lang="en-US" smtClean="0"/>
              <a:t>‹#›</a:t>
            </a:fld>
            <a:endParaRPr lang="en-US"/>
          </a:p>
        </p:txBody>
      </p:sp>
    </p:spTree>
    <p:extLst>
      <p:ext uri="{BB962C8B-B14F-4D97-AF65-F5344CB8AC3E}">
        <p14:creationId xmlns:p14="http://schemas.microsoft.com/office/powerpoint/2010/main" val="4049539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09600"/>
            <a:ext cx="3932237" cy="2133600"/>
          </a:xfrm>
        </p:spPr>
        <p:txBody>
          <a:bodyPr anchor="b"/>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1316569"/>
            <a:ext cx="6172200" cy="6498167"/>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839788" y="2743200"/>
            <a:ext cx="3932237"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Edit Master text styles</a:t>
            </a:r>
          </a:p>
        </p:txBody>
      </p:sp>
      <p:sp>
        <p:nvSpPr>
          <p:cNvPr id="5" name="Date Placeholder 4"/>
          <p:cNvSpPr>
            <a:spLocks noGrp="1"/>
          </p:cNvSpPr>
          <p:nvPr>
            <p:ph type="dt" sz="half" idx="10"/>
          </p:nvPr>
        </p:nvSpPr>
        <p:spPr/>
        <p:txBody>
          <a:bodyPr/>
          <a:lstStyle/>
          <a:p>
            <a:fld id="{5BDEA9CE-372B-42B5-989D-2AF7454D5B09}" type="datetimeFigureOut">
              <a:rPr lang="en-US" smtClean="0"/>
              <a:t>11/10/2016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2FA899-E966-4B8A-9DA1-F9DAD97FBED8}" type="slidenum">
              <a:rPr lang="en-US" smtClean="0"/>
              <a:t>‹#›</a:t>
            </a:fld>
            <a:endParaRPr lang="en-US"/>
          </a:p>
        </p:txBody>
      </p:sp>
    </p:spTree>
    <p:extLst>
      <p:ext uri="{BB962C8B-B14F-4D97-AF65-F5344CB8AC3E}">
        <p14:creationId xmlns:p14="http://schemas.microsoft.com/office/powerpoint/2010/main" val="2875879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486836"/>
            <a:ext cx="105156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2434167"/>
            <a:ext cx="10515600" cy="58017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8475136"/>
            <a:ext cx="2743200" cy="486833"/>
          </a:xfrm>
          <a:prstGeom prst="rect">
            <a:avLst/>
          </a:prstGeom>
        </p:spPr>
        <p:txBody>
          <a:bodyPr vert="horz" lIns="91440" tIns="45720" rIns="91440" bIns="45720" rtlCol="0" anchor="ctr"/>
          <a:lstStyle>
            <a:lvl1pPr algn="l">
              <a:defRPr sz="1600">
                <a:solidFill>
                  <a:schemeClr val="tx1">
                    <a:tint val="75000"/>
                  </a:schemeClr>
                </a:solidFill>
              </a:defRPr>
            </a:lvl1pPr>
          </a:lstStyle>
          <a:p>
            <a:fld id="{5BDEA9CE-372B-42B5-989D-2AF7454D5B09}" type="datetimeFigureOut">
              <a:rPr lang="en-US" smtClean="0"/>
              <a:t>11/10/2016</a:t>
            </a:fld>
            <a:endParaRPr lang="en-US"/>
          </a:p>
        </p:txBody>
      </p:sp>
      <p:sp>
        <p:nvSpPr>
          <p:cNvPr id="5" name="Footer Placeholder 4"/>
          <p:cNvSpPr>
            <a:spLocks noGrp="1"/>
          </p:cNvSpPr>
          <p:nvPr>
            <p:ph type="ftr" sz="quarter" idx="3"/>
          </p:nvPr>
        </p:nvSpPr>
        <p:spPr>
          <a:xfrm>
            <a:off x="4038600" y="8475136"/>
            <a:ext cx="41148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8475136"/>
            <a:ext cx="27432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5C2FA899-E966-4B8A-9DA1-F9DAD97FBED8}" type="slidenum">
              <a:rPr lang="en-US" smtClean="0"/>
              <a:t>‹#›</a:t>
            </a:fld>
            <a:endParaRPr lang="en-US"/>
          </a:p>
        </p:txBody>
      </p:sp>
    </p:spTree>
    <p:extLst>
      <p:ext uri="{BB962C8B-B14F-4D97-AF65-F5344CB8AC3E}">
        <p14:creationId xmlns:p14="http://schemas.microsoft.com/office/powerpoint/2010/main" val="38135165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03385"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abs/.03385"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abs/.03385"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regmedia.co.uk/2016/09/09/wavenet.pdf"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regmedia.co.uk/2016/09/09/wavenet.pdf"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arxiv.org/abs/1503.02531"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hyperlink" Target="https://arxiv.org/abs/1503.0253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An Introduction to </a:t>
            </a:r>
            <a:r>
              <a:rPr lang="en-US" dirty="0" smtClean="0"/>
              <a:t>Human-Aided </a:t>
            </a:r>
            <a:r>
              <a:rPr lang="en-US" dirty="0"/>
              <a:t>Deep </a:t>
            </a:r>
            <a:r>
              <a:rPr lang="en-US" dirty="0" smtClean="0"/>
              <a:t>Learning</a:t>
            </a:r>
            <a:endParaRPr lang="en-US" dirty="0"/>
          </a:p>
        </p:txBody>
      </p:sp>
      <p:sp>
        <p:nvSpPr>
          <p:cNvPr id="3" name="Subtitle 2"/>
          <p:cNvSpPr>
            <a:spLocks noGrp="1"/>
          </p:cNvSpPr>
          <p:nvPr>
            <p:ph type="subTitle" idx="1"/>
          </p:nvPr>
        </p:nvSpPr>
        <p:spPr/>
        <p:txBody>
          <a:bodyPr/>
          <a:lstStyle/>
          <a:p>
            <a:r>
              <a:rPr lang="en-US" dirty="0"/>
              <a:t>James K </a:t>
            </a:r>
            <a:r>
              <a:rPr lang="en-US" dirty="0" smtClean="0"/>
              <a:t>Baker, Bhiksha Raj</a:t>
            </a:r>
            <a:r>
              <a:rPr lang="en-US" smtClean="0"/>
              <a:t>, Rita Singh</a:t>
            </a:r>
            <a:endParaRPr lang="en-US" dirty="0"/>
          </a:p>
        </p:txBody>
      </p:sp>
    </p:spTree>
    <p:extLst>
      <p:ext uri="{BB962C8B-B14F-4D97-AF65-F5344CB8AC3E}">
        <p14:creationId xmlns:p14="http://schemas.microsoft.com/office/powerpoint/2010/main" val="821191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Was that one snake or two?</a:t>
            </a:r>
          </a:p>
        </p:txBody>
      </p:sp>
      <p:sp>
        <p:nvSpPr>
          <p:cNvPr id="3" name="Content Placeholder 2"/>
          <p:cNvSpPr>
            <a:spLocks noGrp="1"/>
          </p:cNvSpPr>
          <p:nvPr>
            <p:ph idx="1"/>
          </p:nvPr>
        </p:nvSpPr>
        <p:spPr/>
        <p:txBody>
          <a:bodyPr/>
          <a:lstStyle/>
          <a:p>
            <a:r>
              <a:rPr lang="en-US" dirty="0"/>
              <a:t>Are you sure?</a:t>
            </a:r>
          </a:p>
        </p:txBody>
      </p:sp>
    </p:spTree>
    <p:extLst>
      <p:ext uri="{BB962C8B-B14F-4D97-AF65-F5344CB8AC3E}">
        <p14:creationId xmlns:p14="http://schemas.microsoft.com/office/powerpoint/2010/main" val="1746660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H="1">
            <a:off x="4549698" y="4884238"/>
            <a:ext cx="607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393580" y="5057081"/>
            <a:ext cx="9617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4159405" y="5235503"/>
            <a:ext cx="15277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549698" y="3646449"/>
            <a:ext cx="0" cy="1237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393580" y="3479180"/>
            <a:ext cx="0" cy="15779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159405" y="3300761"/>
            <a:ext cx="0" cy="1934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744842" y="3836020"/>
            <a:ext cx="14440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549698" y="3646449"/>
            <a:ext cx="18734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393580" y="3479180"/>
            <a:ext cx="2297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188927" y="3836020"/>
            <a:ext cx="0" cy="15165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3936380" y="5363737"/>
            <a:ext cx="2252547" cy="223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3936380" y="3139065"/>
            <a:ext cx="0" cy="22525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159405" y="3300761"/>
            <a:ext cx="26428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936380" y="3139065"/>
            <a:ext cx="31446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423102" y="3646449"/>
            <a:ext cx="0" cy="1895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3735659" y="5508702"/>
            <a:ext cx="2687443" cy="334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690732" y="3479180"/>
            <a:ext cx="0" cy="22581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3735659" y="2966224"/>
            <a:ext cx="0" cy="2559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735659" y="2977376"/>
            <a:ext cx="3501482" cy="111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flipV="1">
            <a:off x="3534939" y="5695486"/>
            <a:ext cx="3155793" cy="362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802244" y="3300758"/>
            <a:ext cx="0" cy="26985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flipV="1">
            <a:off x="3334215" y="5924093"/>
            <a:ext cx="3468030" cy="529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081024" y="3155794"/>
            <a:ext cx="0" cy="30442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3111190" y="6200078"/>
            <a:ext cx="39698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7237141" y="2988527"/>
            <a:ext cx="0" cy="3434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2854713" y="6407769"/>
            <a:ext cx="4382428" cy="264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3534939" y="2796167"/>
            <a:ext cx="0" cy="29132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3334215" y="2553629"/>
            <a:ext cx="0" cy="3370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3111190" y="2364059"/>
            <a:ext cx="0" cy="3822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2854713" y="2118732"/>
            <a:ext cx="0" cy="42890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3534939" y="2796167"/>
            <a:ext cx="39698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3334215" y="2553629"/>
            <a:ext cx="5029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3111190" y="2364059"/>
            <a:ext cx="5252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854713" y="2118732"/>
            <a:ext cx="55087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504771" y="2796167"/>
            <a:ext cx="0" cy="3849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flipV="1">
            <a:off x="2542478" y="6601522"/>
            <a:ext cx="4962293" cy="223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2564780" y="1884556"/>
            <a:ext cx="0" cy="4715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2542478" y="1828800"/>
            <a:ext cx="5820937" cy="55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8363415" y="1828800"/>
            <a:ext cx="0" cy="2899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8363415" y="2364059"/>
            <a:ext cx="0" cy="189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951146" y="4070195"/>
            <a:ext cx="7471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5687122" y="4059044"/>
            <a:ext cx="22302" cy="11764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5355373" y="4293220"/>
            <a:ext cx="0" cy="763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5157439" y="4293220"/>
            <a:ext cx="1979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5157439" y="4471639"/>
            <a:ext cx="0" cy="412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744843" y="4471639"/>
            <a:ext cx="2063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157439" y="4293220"/>
            <a:ext cx="1" cy="178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951146" y="4059044"/>
            <a:ext cx="0" cy="234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744842" y="3836020"/>
            <a:ext cx="0" cy="6356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951146" y="4293220"/>
            <a:ext cx="0" cy="178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743200" y="600891"/>
            <a:ext cx="5704114" cy="830997"/>
          </a:xfrm>
          <a:prstGeom prst="rect">
            <a:avLst/>
          </a:prstGeom>
          <a:noFill/>
        </p:spPr>
        <p:txBody>
          <a:bodyPr wrap="square" rtlCol="0">
            <a:spAutoFit/>
          </a:bodyPr>
          <a:lstStyle/>
          <a:p>
            <a:pPr algn="ctr"/>
            <a:r>
              <a:rPr lang="en-US" sz="4800" dirty="0"/>
              <a:t>One snake or two?</a:t>
            </a:r>
          </a:p>
        </p:txBody>
      </p:sp>
      <p:sp>
        <p:nvSpPr>
          <p:cNvPr id="3" name="TextBox 2"/>
          <p:cNvSpPr txBox="1"/>
          <p:nvPr/>
        </p:nvSpPr>
        <p:spPr>
          <a:xfrm>
            <a:off x="2124891" y="7184571"/>
            <a:ext cx="6453052" cy="1754326"/>
          </a:xfrm>
          <a:prstGeom prst="rect">
            <a:avLst/>
          </a:prstGeom>
          <a:noFill/>
        </p:spPr>
        <p:txBody>
          <a:bodyPr wrap="square" rtlCol="0">
            <a:spAutoFit/>
          </a:bodyPr>
          <a:lstStyle/>
          <a:p>
            <a:pPr algn="ctr"/>
            <a:r>
              <a:rPr lang="en-US" sz="3600" dirty="0" smtClean="0"/>
              <a:t>Were you sure?</a:t>
            </a:r>
          </a:p>
          <a:p>
            <a:pPr algn="ctr"/>
            <a:r>
              <a:rPr lang="en-US" sz="3600" dirty="0" smtClean="0"/>
              <a:t>Take more time.</a:t>
            </a:r>
          </a:p>
          <a:p>
            <a:pPr algn="ctr"/>
            <a:r>
              <a:rPr lang="en-US" sz="3600" dirty="0" smtClean="0"/>
              <a:t>Did </a:t>
            </a:r>
            <a:r>
              <a:rPr lang="en-US" sz="3600" dirty="0"/>
              <a:t>your answer change?</a:t>
            </a:r>
          </a:p>
        </p:txBody>
      </p:sp>
    </p:spTree>
    <p:extLst>
      <p:ext uri="{BB962C8B-B14F-4D97-AF65-F5344CB8AC3E}">
        <p14:creationId xmlns:p14="http://schemas.microsoft.com/office/powerpoint/2010/main" val="529485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H="1">
            <a:off x="4549698" y="4884238"/>
            <a:ext cx="607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393580" y="5057081"/>
            <a:ext cx="9617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4159405" y="5235503"/>
            <a:ext cx="15277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549698" y="3646449"/>
            <a:ext cx="0" cy="1237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393580" y="3479180"/>
            <a:ext cx="0" cy="15779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159405" y="3300761"/>
            <a:ext cx="0" cy="1934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744842" y="3836020"/>
            <a:ext cx="14440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549698" y="3646449"/>
            <a:ext cx="18734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393580" y="3479180"/>
            <a:ext cx="2297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188927" y="3836020"/>
            <a:ext cx="0" cy="15165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3936380" y="5363737"/>
            <a:ext cx="2252547" cy="223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3936380" y="3139065"/>
            <a:ext cx="0" cy="22525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159405" y="3300761"/>
            <a:ext cx="26428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936380" y="3139065"/>
            <a:ext cx="31446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423102" y="3646449"/>
            <a:ext cx="0" cy="1895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3735659" y="5508702"/>
            <a:ext cx="2687443" cy="334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690732" y="3479180"/>
            <a:ext cx="0" cy="22581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3735659" y="2966224"/>
            <a:ext cx="0" cy="2559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735659" y="2977376"/>
            <a:ext cx="3501482" cy="111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flipV="1">
            <a:off x="3534939" y="5695486"/>
            <a:ext cx="3155793" cy="362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802244" y="3300758"/>
            <a:ext cx="0" cy="26985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flipV="1">
            <a:off x="3334215" y="5924093"/>
            <a:ext cx="3468030" cy="529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081024" y="3155794"/>
            <a:ext cx="0" cy="30442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3111190" y="6200078"/>
            <a:ext cx="39698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7237141" y="2988527"/>
            <a:ext cx="0" cy="3434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2854713" y="6407769"/>
            <a:ext cx="4382428" cy="264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3534939" y="2796167"/>
            <a:ext cx="0" cy="29132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3334215" y="2553629"/>
            <a:ext cx="0" cy="3370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3111190" y="2364059"/>
            <a:ext cx="0" cy="3822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2854713" y="2118732"/>
            <a:ext cx="0" cy="42890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3534939" y="2796167"/>
            <a:ext cx="39698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3334215" y="2553629"/>
            <a:ext cx="5029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3111190" y="2364059"/>
            <a:ext cx="5252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854713" y="2118732"/>
            <a:ext cx="55087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504771" y="2796167"/>
            <a:ext cx="0" cy="3849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flipV="1">
            <a:off x="2542478" y="6601522"/>
            <a:ext cx="4962293" cy="223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2564780" y="1884556"/>
            <a:ext cx="0" cy="4715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2542478" y="1828800"/>
            <a:ext cx="5820937" cy="55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8363415" y="1828800"/>
            <a:ext cx="0" cy="2899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8363415" y="2364059"/>
            <a:ext cx="0" cy="189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951146" y="4070195"/>
            <a:ext cx="7471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5687122" y="4059044"/>
            <a:ext cx="22302" cy="11764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5355373" y="4293220"/>
            <a:ext cx="0" cy="763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5157439" y="4293220"/>
            <a:ext cx="1979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5157439" y="4471639"/>
            <a:ext cx="0" cy="412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744843" y="4471639"/>
            <a:ext cx="2063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157439" y="4293220"/>
            <a:ext cx="1" cy="178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951146" y="4059044"/>
            <a:ext cx="0" cy="234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744842" y="3836020"/>
            <a:ext cx="0" cy="6356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951146" y="4293220"/>
            <a:ext cx="0" cy="178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743200" y="600891"/>
            <a:ext cx="5704114" cy="830997"/>
          </a:xfrm>
          <a:prstGeom prst="rect">
            <a:avLst/>
          </a:prstGeom>
          <a:noFill/>
        </p:spPr>
        <p:txBody>
          <a:bodyPr wrap="square" rtlCol="0">
            <a:spAutoFit/>
          </a:bodyPr>
          <a:lstStyle/>
          <a:p>
            <a:pPr algn="ctr"/>
            <a:r>
              <a:rPr lang="en-US" sz="4800" dirty="0"/>
              <a:t>One snake or two?</a:t>
            </a:r>
          </a:p>
        </p:txBody>
      </p:sp>
      <p:sp>
        <p:nvSpPr>
          <p:cNvPr id="3" name="TextBox 2"/>
          <p:cNvSpPr txBox="1"/>
          <p:nvPr/>
        </p:nvSpPr>
        <p:spPr>
          <a:xfrm>
            <a:off x="2124891" y="7184571"/>
            <a:ext cx="6453052" cy="1754326"/>
          </a:xfrm>
          <a:prstGeom prst="rect">
            <a:avLst/>
          </a:prstGeom>
          <a:noFill/>
        </p:spPr>
        <p:txBody>
          <a:bodyPr wrap="square" rtlCol="0">
            <a:spAutoFit/>
          </a:bodyPr>
          <a:lstStyle/>
          <a:p>
            <a:pPr algn="ctr"/>
            <a:r>
              <a:rPr lang="en-US" sz="3600" dirty="0"/>
              <a:t>Did your answer change?</a:t>
            </a:r>
          </a:p>
          <a:p>
            <a:pPr algn="ctr"/>
            <a:r>
              <a:rPr lang="en-US" sz="3600" dirty="0"/>
              <a:t>Did you get it right in the first diagram?</a:t>
            </a:r>
          </a:p>
        </p:txBody>
      </p:sp>
      <p:cxnSp>
        <p:nvCxnSpPr>
          <p:cNvPr id="8" name="Straight Connector 7"/>
          <p:cNvCxnSpPr/>
          <p:nvPr/>
        </p:nvCxnSpPr>
        <p:spPr>
          <a:xfrm flipH="1">
            <a:off x="2743200" y="1976846"/>
            <a:ext cx="5556070" cy="3483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2743200" y="2011680"/>
            <a:ext cx="0" cy="442257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2743200" y="6469801"/>
            <a:ext cx="4659464" cy="71505"/>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31228" y="2878372"/>
            <a:ext cx="15778" cy="365942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3627057" y="2876320"/>
            <a:ext cx="3712061" cy="977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3617843" y="2936066"/>
            <a:ext cx="9216" cy="262984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flipV="1">
            <a:off x="3627058" y="5565913"/>
            <a:ext cx="2997243" cy="2947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574359" y="3574207"/>
            <a:ext cx="49943" cy="200000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4494428" y="3578108"/>
            <a:ext cx="2079932" cy="8125"/>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4483826" y="3586234"/>
            <a:ext cx="10602" cy="1324299"/>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4483826" y="4917862"/>
            <a:ext cx="769394" cy="1795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5253220" y="4364229"/>
            <a:ext cx="10602" cy="56024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336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H="1">
            <a:off x="4549698" y="4884238"/>
            <a:ext cx="607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393580" y="5057081"/>
            <a:ext cx="9617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4159405" y="5235503"/>
            <a:ext cx="15277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549698" y="3646449"/>
            <a:ext cx="0" cy="1237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393580" y="3479180"/>
            <a:ext cx="0" cy="15779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159405" y="3300761"/>
            <a:ext cx="0" cy="1934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744842" y="3836020"/>
            <a:ext cx="14440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549698" y="3646449"/>
            <a:ext cx="18734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393580" y="3479180"/>
            <a:ext cx="2297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188927" y="3836020"/>
            <a:ext cx="0" cy="15165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3936380" y="5363737"/>
            <a:ext cx="2252547" cy="223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3936380" y="3139065"/>
            <a:ext cx="0" cy="22525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159405" y="3300761"/>
            <a:ext cx="26428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936380" y="3139065"/>
            <a:ext cx="31446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423102" y="3646449"/>
            <a:ext cx="0" cy="1895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3735659" y="5508702"/>
            <a:ext cx="2687443" cy="334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690732" y="3479180"/>
            <a:ext cx="0" cy="22581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3735659" y="2966224"/>
            <a:ext cx="0" cy="2559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735659" y="2977376"/>
            <a:ext cx="3501482" cy="111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flipV="1">
            <a:off x="3534939" y="5695486"/>
            <a:ext cx="3155793" cy="362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802244" y="3300758"/>
            <a:ext cx="0" cy="26985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flipV="1">
            <a:off x="3334215" y="5924093"/>
            <a:ext cx="3468030" cy="529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081024" y="3155794"/>
            <a:ext cx="0" cy="30442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3111190" y="6200078"/>
            <a:ext cx="39698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7237141" y="2988527"/>
            <a:ext cx="0" cy="3434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2854713" y="6407769"/>
            <a:ext cx="4382428" cy="264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3534939" y="2796167"/>
            <a:ext cx="0" cy="29132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3334215" y="2553629"/>
            <a:ext cx="0" cy="3370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3111190" y="2364059"/>
            <a:ext cx="0" cy="3822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2854713" y="2118732"/>
            <a:ext cx="0" cy="42890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3534939" y="2796167"/>
            <a:ext cx="39698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3334215" y="2553629"/>
            <a:ext cx="5029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3111190" y="2364059"/>
            <a:ext cx="5252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854713" y="2118732"/>
            <a:ext cx="55087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504771" y="2796167"/>
            <a:ext cx="0" cy="3849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flipV="1">
            <a:off x="2542478" y="6601522"/>
            <a:ext cx="4962293" cy="223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2564780" y="1884556"/>
            <a:ext cx="0" cy="4715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2542478" y="1828800"/>
            <a:ext cx="5820937" cy="55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951146" y="4070195"/>
            <a:ext cx="7471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5687122" y="4059044"/>
            <a:ext cx="22302" cy="11764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5355373" y="4293220"/>
            <a:ext cx="0" cy="763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5157439" y="4293220"/>
            <a:ext cx="1979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5157439" y="4471639"/>
            <a:ext cx="0" cy="412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744842" y="4471639"/>
            <a:ext cx="4125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4951146" y="4293220"/>
            <a:ext cx="2062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951146" y="4059044"/>
            <a:ext cx="0" cy="234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744842" y="3836020"/>
            <a:ext cx="0" cy="6356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V="1">
            <a:off x="8363415" y="1828800"/>
            <a:ext cx="0" cy="2899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363415" y="2364059"/>
            <a:ext cx="0" cy="189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146852" y="349857"/>
            <a:ext cx="7299298" cy="1323439"/>
          </a:xfrm>
          <a:prstGeom prst="rect">
            <a:avLst/>
          </a:prstGeom>
          <a:noFill/>
        </p:spPr>
        <p:txBody>
          <a:bodyPr wrap="square" rtlCol="0">
            <a:spAutoFit/>
          </a:bodyPr>
          <a:lstStyle/>
          <a:p>
            <a:pPr algn="ctr"/>
            <a:r>
              <a:rPr lang="en-US" sz="4000" dirty="0"/>
              <a:t>But that wasn’t the original diagram, this is</a:t>
            </a:r>
          </a:p>
        </p:txBody>
      </p:sp>
      <p:cxnSp>
        <p:nvCxnSpPr>
          <p:cNvPr id="8" name="Straight Connector 7"/>
          <p:cNvCxnSpPr/>
          <p:nvPr/>
        </p:nvCxnSpPr>
        <p:spPr>
          <a:xfrm flipH="1">
            <a:off x="2759103" y="1971923"/>
            <a:ext cx="5604312" cy="31806"/>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2759103" y="1987827"/>
            <a:ext cx="0" cy="4446427"/>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2759103" y="6496216"/>
            <a:ext cx="4611756" cy="7952"/>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370859" y="2854518"/>
            <a:ext cx="0" cy="364169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3649649" y="2910177"/>
            <a:ext cx="3721210" cy="1"/>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3649649" y="2910177"/>
            <a:ext cx="0" cy="2631979"/>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649649" y="5542156"/>
            <a:ext cx="2894274" cy="95319"/>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543923" y="3578087"/>
            <a:ext cx="0" cy="2117399"/>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549698" y="3578087"/>
            <a:ext cx="1994225" cy="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4460682" y="3646449"/>
            <a:ext cx="7952" cy="1299262"/>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4468634" y="4945711"/>
            <a:ext cx="795129" cy="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263763" y="4389120"/>
            <a:ext cx="0" cy="556591"/>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850296" y="4389120"/>
            <a:ext cx="413467" cy="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850296" y="3935896"/>
            <a:ext cx="1" cy="453224"/>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031311" y="5295569"/>
            <a:ext cx="1963972" cy="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4850297" y="3935896"/>
            <a:ext cx="1144986" cy="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5995283" y="3935896"/>
            <a:ext cx="0" cy="1299607"/>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2146852" y="7092562"/>
            <a:ext cx="5716988" cy="1200329"/>
          </a:xfrm>
          <a:prstGeom prst="rect">
            <a:avLst/>
          </a:prstGeom>
          <a:noFill/>
        </p:spPr>
        <p:txBody>
          <a:bodyPr wrap="square" rtlCol="0">
            <a:spAutoFit/>
          </a:bodyPr>
          <a:lstStyle/>
          <a:p>
            <a:r>
              <a:rPr lang="en-US" sz="2400" dirty="0"/>
              <a:t>Do you still think you got the original problem correct?</a:t>
            </a:r>
          </a:p>
          <a:p>
            <a:r>
              <a:rPr lang="en-US" sz="2400" dirty="0"/>
              <a:t>One snake or two?</a:t>
            </a:r>
          </a:p>
        </p:txBody>
      </p:sp>
      <p:cxnSp>
        <p:nvCxnSpPr>
          <p:cNvPr id="117" name="Straight Connector 116"/>
          <p:cNvCxnSpPr/>
          <p:nvPr/>
        </p:nvCxnSpPr>
        <p:spPr>
          <a:xfrm>
            <a:off x="4031311" y="3220278"/>
            <a:ext cx="0" cy="2075291"/>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031311" y="3220278"/>
            <a:ext cx="2885643" cy="22325"/>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916954" y="3242603"/>
            <a:ext cx="39565" cy="2840145"/>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3233366" y="5999356"/>
            <a:ext cx="3723153" cy="83392"/>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233366" y="2456275"/>
            <a:ext cx="1" cy="3543081"/>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3233366" y="2450164"/>
            <a:ext cx="4907024" cy="6111"/>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657439" y="3578087"/>
            <a:ext cx="2676088" cy="1600438"/>
          </a:xfrm>
          <a:prstGeom prst="rect">
            <a:avLst/>
          </a:prstGeom>
          <a:noFill/>
        </p:spPr>
        <p:txBody>
          <a:bodyPr wrap="square" rtlCol="0">
            <a:spAutoFit/>
          </a:bodyPr>
          <a:lstStyle/>
          <a:p>
            <a:r>
              <a:rPr lang="en-US" sz="1400" dirty="0" smtClean="0"/>
              <a:t>This example is in the spirit of the Minsky, </a:t>
            </a:r>
            <a:r>
              <a:rPr lang="en-US" sz="1400" dirty="0" err="1"/>
              <a:t>P</a:t>
            </a:r>
            <a:r>
              <a:rPr lang="en-US" sz="1400" dirty="0" err="1" smtClean="0"/>
              <a:t>apert</a:t>
            </a:r>
            <a:r>
              <a:rPr lang="en-US" sz="1400" dirty="0" smtClean="0"/>
              <a:t> book, which was about computer vision.  A much simpler example is that the Boolean function </a:t>
            </a:r>
            <a:r>
              <a:rPr lang="en-US" sz="1400" dirty="0" err="1" smtClean="0"/>
              <a:t>Xor</a:t>
            </a:r>
            <a:r>
              <a:rPr lang="en-US" sz="1400" dirty="0" smtClean="0"/>
              <a:t> cannot be represented with a single layer of </a:t>
            </a:r>
            <a:r>
              <a:rPr lang="en-US" sz="1400" dirty="0" err="1" smtClean="0"/>
              <a:t>perceptrons</a:t>
            </a:r>
            <a:r>
              <a:rPr lang="en-US" sz="1400" dirty="0" smtClean="0"/>
              <a:t>.</a:t>
            </a:r>
            <a:endParaRPr lang="en-US" sz="1400" dirty="0"/>
          </a:p>
        </p:txBody>
      </p:sp>
    </p:spTree>
    <p:extLst>
      <p:ext uri="{BB962C8B-B14F-4D97-AF65-F5344CB8AC3E}">
        <p14:creationId xmlns:p14="http://schemas.microsoft.com/office/powerpoint/2010/main" val="3877248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Brief History of Pattern Recognition with Artificial Neural Networks</a:t>
            </a:r>
          </a:p>
        </p:txBody>
      </p:sp>
      <p:sp>
        <p:nvSpPr>
          <p:cNvPr id="3" name="Content Placeholder 2"/>
          <p:cNvSpPr>
            <a:spLocks noGrp="1"/>
          </p:cNvSpPr>
          <p:nvPr>
            <p:ph idx="1"/>
          </p:nvPr>
        </p:nvSpPr>
        <p:spPr>
          <a:xfrm>
            <a:off x="838200" y="2434167"/>
            <a:ext cx="10515600" cy="5607365"/>
          </a:xfrm>
        </p:spPr>
        <p:txBody>
          <a:bodyPr>
            <a:normAutofit lnSpcReduction="10000"/>
          </a:bodyPr>
          <a:lstStyle/>
          <a:p>
            <a:r>
              <a:rPr lang="en-US" dirty="0"/>
              <a:t>1950s Single neurons (perceptron)	</a:t>
            </a:r>
          </a:p>
          <a:p>
            <a:r>
              <a:rPr lang="en-US" dirty="0"/>
              <a:t>1960s Single layer of neurons	</a:t>
            </a:r>
          </a:p>
          <a:p>
            <a:r>
              <a:rPr lang="en-US" dirty="0"/>
              <a:t>Gap in progress</a:t>
            </a:r>
          </a:p>
          <a:p>
            <a:r>
              <a:rPr lang="en-US" dirty="0"/>
              <a:t>1982: New interest (Hopfield network)</a:t>
            </a:r>
          </a:p>
          <a:p>
            <a:r>
              <a:rPr lang="en-US" dirty="0"/>
              <a:t>1986: Breakthrough: Error backpropagation algorithm</a:t>
            </a:r>
          </a:p>
          <a:p>
            <a:pPr lvl="1"/>
            <a:r>
              <a:rPr lang="en-US" dirty="0"/>
              <a:t>Allows an extra layer (a “hidden” layer between input and output)</a:t>
            </a:r>
          </a:p>
          <a:p>
            <a:pPr lvl="1"/>
            <a:r>
              <a:rPr lang="en-US" dirty="0"/>
              <a:t>Key insight: </a:t>
            </a:r>
            <a:r>
              <a:rPr lang="en-US" dirty="0" smtClean="0"/>
              <a:t>Use a differentiable threshold function (sometimes problems that seem hard are easy)</a:t>
            </a:r>
            <a:endParaRPr lang="en-US" dirty="0"/>
          </a:p>
        </p:txBody>
      </p:sp>
      <p:sp>
        <p:nvSpPr>
          <p:cNvPr id="4" name="TextBox 3"/>
          <p:cNvSpPr txBox="1"/>
          <p:nvPr/>
        </p:nvSpPr>
        <p:spPr>
          <a:xfrm>
            <a:off x="953131" y="7950607"/>
            <a:ext cx="8102184" cy="523220"/>
          </a:xfrm>
          <a:prstGeom prst="rect">
            <a:avLst/>
          </a:prstGeom>
          <a:noFill/>
        </p:spPr>
        <p:txBody>
          <a:bodyPr wrap="square" rtlCol="0">
            <a:spAutoFit/>
          </a:bodyPr>
          <a:lstStyle/>
          <a:p>
            <a:pPr lvl="0"/>
            <a:r>
              <a:rPr lang="en-US" sz="1400" dirty="0" err="1"/>
              <a:t>Rumelhart</a:t>
            </a:r>
            <a:r>
              <a:rPr lang="en-US" sz="1400" dirty="0"/>
              <a:t>, D., Hinton, G., Williams, R., Learning representations by back propagating errors, Nature vol. 323, 9 October 1986</a:t>
            </a:r>
            <a:r>
              <a:rPr lang="en-US" sz="1400" dirty="0" smtClean="0"/>
              <a:t>.</a:t>
            </a:r>
            <a:endParaRPr lang="en-US" dirty="0"/>
          </a:p>
        </p:txBody>
      </p:sp>
      <p:sp>
        <p:nvSpPr>
          <p:cNvPr id="5" name="TextBox 4"/>
          <p:cNvSpPr txBox="1"/>
          <p:nvPr/>
        </p:nvSpPr>
        <p:spPr>
          <a:xfrm>
            <a:off x="8607104" y="3263317"/>
            <a:ext cx="2491531" cy="1200329"/>
          </a:xfrm>
          <a:prstGeom prst="rect">
            <a:avLst/>
          </a:prstGeom>
          <a:noFill/>
        </p:spPr>
        <p:txBody>
          <a:bodyPr wrap="square" rtlCol="0">
            <a:spAutoFit/>
          </a:bodyPr>
          <a:lstStyle/>
          <a:p>
            <a:r>
              <a:rPr lang="en-US" sz="1200" dirty="0"/>
              <a:t>J. J. Hopfield, "Neural networks and physical systems with emergent collective computational abilities", </a:t>
            </a:r>
            <a:r>
              <a:rPr lang="en-US" sz="1200" i="1" dirty="0"/>
              <a:t>Proceedings of the National Academy of Sciences of the USA</a:t>
            </a:r>
            <a:r>
              <a:rPr lang="en-US" sz="1200" dirty="0"/>
              <a:t>, vol. 79 no. 8 pp. 2554–2558, April 1982.</a:t>
            </a:r>
          </a:p>
        </p:txBody>
      </p:sp>
    </p:spTree>
    <p:extLst>
      <p:ext uri="{BB962C8B-B14F-4D97-AF65-F5344CB8AC3E}">
        <p14:creationId xmlns:p14="http://schemas.microsoft.com/office/powerpoint/2010/main" val="802824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Brief History of Pattern Recognition with Artificial Neural Networks</a:t>
            </a:r>
          </a:p>
        </p:txBody>
      </p:sp>
      <p:sp>
        <p:nvSpPr>
          <p:cNvPr id="3" name="Content Placeholder 2"/>
          <p:cNvSpPr>
            <a:spLocks noGrp="1"/>
          </p:cNvSpPr>
          <p:nvPr>
            <p:ph idx="1"/>
          </p:nvPr>
        </p:nvSpPr>
        <p:spPr/>
        <p:txBody>
          <a:bodyPr>
            <a:normAutofit fontScale="92500" lnSpcReduction="20000"/>
          </a:bodyPr>
          <a:lstStyle/>
          <a:p>
            <a:r>
              <a:rPr lang="en-US" dirty="0" smtClean="0"/>
              <a:t>1960s </a:t>
            </a:r>
            <a:r>
              <a:rPr lang="en-US" dirty="0"/>
              <a:t>Single layer of neurons	</a:t>
            </a:r>
          </a:p>
          <a:p>
            <a:r>
              <a:rPr lang="en-US" dirty="0" smtClean="0"/>
              <a:t>1986</a:t>
            </a:r>
            <a:r>
              <a:rPr lang="en-US" dirty="0"/>
              <a:t>: </a:t>
            </a:r>
            <a:r>
              <a:rPr lang="en-US" dirty="0" err="1" smtClean="0"/>
              <a:t>Backprop</a:t>
            </a:r>
            <a:r>
              <a:rPr lang="en-US" dirty="0" smtClean="0"/>
              <a:t>: One hidden layer</a:t>
            </a:r>
          </a:p>
          <a:p>
            <a:pPr lvl="1"/>
            <a:r>
              <a:rPr lang="en-US" dirty="0" smtClean="0"/>
              <a:t>Many successes, but it was difficult to train more than one hidden layer</a:t>
            </a:r>
          </a:p>
          <a:p>
            <a:pPr lvl="1"/>
            <a:r>
              <a:rPr lang="en-US" dirty="0" smtClean="0"/>
              <a:t>Other machine learning algorithms eventually beat benchmarks set by ANNs</a:t>
            </a:r>
          </a:p>
          <a:p>
            <a:r>
              <a:rPr lang="en-US" dirty="0" smtClean="0"/>
              <a:t>1990s – 2006: Research continued, but progress slowed</a:t>
            </a:r>
          </a:p>
          <a:p>
            <a:endParaRPr lang="en-US" dirty="0"/>
          </a:p>
          <a:p>
            <a:endParaRPr lang="en-US" dirty="0" smtClean="0"/>
          </a:p>
          <a:p>
            <a:endParaRPr lang="en-US" dirty="0" smtClean="0"/>
          </a:p>
          <a:p>
            <a:r>
              <a:rPr lang="en-US" dirty="0" smtClean="0"/>
              <a:t>2006: Breakthrough: Efficiently training multiple hidden layers</a:t>
            </a:r>
            <a:endParaRPr lang="en-US" dirty="0"/>
          </a:p>
        </p:txBody>
      </p:sp>
      <p:sp>
        <p:nvSpPr>
          <p:cNvPr id="5" name="TextBox 4"/>
          <p:cNvSpPr txBox="1"/>
          <p:nvPr/>
        </p:nvSpPr>
        <p:spPr>
          <a:xfrm>
            <a:off x="1189858" y="5460542"/>
            <a:ext cx="9706131" cy="523220"/>
          </a:xfrm>
          <a:prstGeom prst="rect">
            <a:avLst/>
          </a:prstGeom>
          <a:noFill/>
        </p:spPr>
        <p:txBody>
          <a:bodyPr wrap="square" rtlCol="0">
            <a:spAutoFit/>
          </a:bodyPr>
          <a:lstStyle/>
          <a:p>
            <a:r>
              <a:rPr lang="en-US" sz="1400" dirty="0" err="1"/>
              <a:t>LeCun,Y.etal</a:t>
            </a:r>
            <a:r>
              <a:rPr lang="en-US" sz="1400" dirty="0"/>
              <a:t>. </a:t>
            </a:r>
            <a:r>
              <a:rPr lang="en-US" sz="1400" dirty="0" smtClean="0"/>
              <a:t>Backpropagation Applied to Handwritten Zip Code Recognition, Neural Computation 1:(4)-541-551, 1989. (Convolutional neural </a:t>
            </a:r>
            <a:r>
              <a:rPr lang="en-US" sz="1400" dirty="0"/>
              <a:t>n</a:t>
            </a:r>
            <a:r>
              <a:rPr lang="en-US" sz="1400" dirty="0" smtClean="0"/>
              <a:t>etworks)</a:t>
            </a:r>
            <a:endParaRPr lang="en-US" sz="1400" dirty="0"/>
          </a:p>
        </p:txBody>
      </p:sp>
      <p:sp>
        <p:nvSpPr>
          <p:cNvPr id="6" name="TextBox 5"/>
          <p:cNvSpPr txBox="1"/>
          <p:nvPr/>
        </p:nvSpPr>
        <p:spPr>
          <a:xfrm>
            <a:off x="1189858" y="5983762"/>
            <a:ext cx="9248931" cy="523220"/>
          </a:xfrm>
          <a:prstGeom prst="rect">
            <a:avLst/>
          </a:prstGeom>
          <a:noFill/>
        </p:spPr>
        <p:txBody>
          <a:bodyPr wrap="square" rtlCol="0">
            <a:spAutoFit/>
          </a:bodyPr>
          <a:lstStyle/>
          <a:p>
            <a:r>
              <a:rPr lang="en-US" sz="1400" dirty="0" err="1"/>
              <a:t>Hochreiter</a:t>
            </a:r>
            <a:r>
              <a:rPr lang="en-US" sz="1400" dirty="0"/>
              <a:t>, S. &amp; </a:t>
            </a:r>
            <a:r>
              <a:rPr lang="en-US" sz="1400" dirty="0" err="1"/>
              <a:t>Schmidhuber</a:t>
            </a:r>
            <a:r>
              <a:rPr lang="en-US" sz="1400" dirty="0"/>
              <a:t>, J. Long short-term memory. Neural </a:t>
            </a:r>
            <a:r>
              <a:rPr lang="en-US" sz="1400" dirty="0" err="1"/>
              <a:t>Comput</a:t>
            </a:r>
            <a:r>
              <a:rPr lang="en-US" sz="1400" dirty="0"/>
              <a:t>. 9, 1735–1780</a:t>
            </a:r>
          </a:p>
          <a:p>
            <a:r>
              <a:rPr lang="en-US" sz="1400" dirty="0"/>
              <a:t>(1997</a:t>
            </a:r>
            <a:r>
              <a:rPr lang="en-US" sz="1400" dirty="0" smtClean="0"/>
              <a:t>). (Recurrent neural networks and LSTM)</a:t>
            </a:r>
            <a:endParaRPr lang="en-US" sz="1400" dirty="0"/>
          </a:p>
        </p:txBody>
      </p:sp>
      <p:sp>
        <p:nvSpPr>
          <p:cNvPr id="7" name="TextBox 6"/>
          <p:cNvSpPr txBox="1"/>
          <p:nvPr/>
        </p:nvSpPr>
        <p:spPr>
          <a:xfrm>
            <a:off x="1264596" y="8046533"/>
            <a:ext cx="9351523" cy="307777"/>
          </a:xfrm>
          <a:prstGeom prst="rect">
            <a:avLst/>
          </a:prstGeom>
          <a:noFill/>
        </p:spPr>
        <p:txBody>
          <a:bodyPr wrap="square" rtlCol="0">
            <a:spAutoFit/>
          </a:bodyPr>
          <a:lstStyle/>
          <a:p>
            <a:r>
              <a:rPr lang="en-US" sz="1400" dirty="0" err="1"/>
              <a:t>Hinton,G.E.,Osindero,S.&amp;Teh,Y.-W.A</a:t>
            </a:r>
            <a:r>
              <a:rPr lang="en-US" sz="1400" dirty="0"/>
              <a:t> fast learning algorithm for deep belief nets. Neural Comp. 18, 1527–1554 (2006).</a:t>
            </a:r>
          </a:p>
        </p:txBody>
      </p:sp>
      <p:sp>
        <p:nvSpPr>
          <p:cNvPr id="8" name="TextBox 7"/>
          <p:cNvSpPr txBox="1"/>
          <p:nvPr/>
        </p:nvSpPr>
        <p:spPr>
          <a:xfrm>
            <a:off x="1227226" y="6530685"/>
            <a:ext cx="9174193" cy="523220"/>
          </a:xfrm>
          <a:prstGeom prst="rect">
            <a:avLst/>
          </a:prstGeom>
          <a:noFill/>
        </p:spPr>
        <p:txBody>
          <a:bodyPr wrap="square" rtlCol="0">
            <a:spAutoFit/>
          </a:bodyPr>
          <a:lstStyle/>
          <a:p>
            <a:r>
              <a:rPr lang="en-US" sz="1400" dirty="0" err="1"/>
              <a:t>LeCun</a:t>
            </a:r>
            <a:r>
              <a:rPr lang="en-US" sz="1400" dirty="0"/>
              <a:t>, </a:t>
            </a:r>
            <a:r>
              <a:rPr lang="en-US" sz="1400" dirty="0" err="1"/>
              <a:t>Buttou</a:t>
            </a:r>
            <a:r>
              <a:rPr lang="en-US" sz="1400" dirty="0"/>
              <a:t>, et al, </a:t>
            </a:r>
            <a:r>
              <a:rPr lang="en-US" sz="1400" dirty="0" err="1"/>
              <a:t>Effiicient</a:t>
            </a:r>
            <a:r>
              <a:rPr lang="en-US" sz="1400" dirty="0"/>
              <a:t> Backpropagation, in Orr and Muller,  </a:t>
            </a:r>
            <a:r>
              <a:rPr lang="en-US" sz="1400" i="1" dirty="0"/>
              <a:t>Neural Networks: Tricks of the Trade</a:t>
            </a:r>
            <a:r>
              <a:rPr lang="en-US" sz="1400" dirty="0"/>
              <a:t>, 1998 (Various tricks, including how to initialize the weights)</a:t>
            </a:r>
          </a:p>
        </p:txBody>
      </p:sp>
    </p:spTree>
    <p:extLst>
      <p:ext uri="{BB962C8B-B14F-4D97-AF65-F5344CB8AC3E}">
        <p14:creationId xmlns:p14="http://schemas.microsoft.com/office/powerpoint/2010/main" val="2182234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6836"/>
            <a:ext cx="10515600" cy="1139597"/>
          </a:xfrm>
        </p:spPr>
        <p:txBody>
          <a:bodyPr>
            <a:normAutofit fontScale="90000"/>
          </a:bodyPr>
          <a:lstStyle/>
          <a:p>
            <a:pPr algn="ctr"/>
            <a:r>
              <a:rPr lang="en-US" dirty="0" smtClean="0"/>
              <a:t>Artificial Neural Networks 1986 - 2006</a:t>
            </a:r>
            <a:endParaRPr lang="en-US" dirty="0"/>
          </a:p>
        </p:txBody>
      </p:sp>
      <p:sp>
        <p:nvSpPr>
          <p:cNvPr id="3" name="Content Placeholder 2"/>
          <p:cNvSpPr>
            <a:spLocks noGrp="1"/>
          </p:cNvSpPr>
          <p:nvPr>
            <p:ph idx="1"/>
          </p:nvPr>
        </p:nvSpPr>
        <p:spPr>
          <a:xfrm>
            <a:off x="838200" y="1626433"/>
            <a:ext cx="10515600" cy="6609518"/>
          </a:xfrm>
        </p:spPr>
        <p:txBody>
          <a:bodyPr/>
          <a:lstStyle/>
          <a:p>
            <a:r>
              <a:rPr lang="en-US" dirty="0" smtClean="0"/>
              <a:t>ANNs set several new pattern recognition benchmarks</a:t>
            </a:r>
          </a:p>
          <a:p>
            <a:r>
              <a:rPr lang="en-US" dirty="0" smtClean="0"/>
              <a:t>Innovations continued (convolutional neural nets, </a:t>
            </a:r>
            <a:r>
              <a:rPr lang="en-US" dirty="0" smtClean="0"/>
              <a:t>recurrent networks, LSTM</a:t>
            </a:r>
            <a:r>
              <a:rPr lang="en-US" dirty="0" smtClean="0"/>
              <a:t>)</a:t>
            </a:r>
          </a:p>
          <a:p>
            <a:r>
              <a:rPr lang="en-US" dirty="0" smtClean="0"/>
              <a:t>But, new methods (SVMs, random forests) began having higher performance than ANNs)</a:t>
            </a:r>
          </a:p>
          <a:p>
            <a:r>
              <a:rPr lang="en-US" dirty="0" smtClean="0"/>
              <a:t>Although backpropagation can be done with multiple hidden layers, there was little success applying it (slow convergence, problems with local minima, overfitting)</a:t>
            </a:r>
          </a:p>
          <a:p>
            <a:r>
              <a:rPr lang="en-US" dirty="0" smtClean="0"/>
              <a:t>Progress slowed, but didn’t stop</a:t>
            </a:r>
            <a:endParaRPr lang="en-US" dirty="0"/>
          </a:p>
        </p:txBody>
      </p:sp>
    </p:spTree>
    <p:extLst>
      <p:ext uri="{BB962C8B-B14F-4D97-AF65-F5344CB8AC3E}">
        <p14:creationId xmlns:p14="http://schemas.microsoft.com/office/powerpoint/2010/main" val="1955005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Architecture of Convolutional Neural Network</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337" y="2971800"/>
            <a:ext cx="9077325" cy="3200400"/>
          </a:xfrm>
          <a:prstGeom prst="rect">
            <a:avLst/>
          </a:prstGeom>
        </p:spPr>
      </p:pic>
      <p:sp>
        <p:nvSpPr>
          <p:cNvPr id="5" name="TextBox 4"/>
          <p:cNvSpPr txBox="1"/>
          <p:nvPr/>
        </p:nvSpPr>
        <p:spPr>
          <a:xfrm>
            <a:off x="1915886" y="6278880"/>
            <a:ext cx="2185851" cy="1169551"/>
          </a:xfrm>
          <a:prstGeom prst="rect">
            <a:avLst/>
          </a:prstGeom>
          <a:noFill/>
        </p:spPr>
        <p:txBody>
          <a:bodyPr wrap="square" rtlCol="0">
            <a:spAutoFit/>
          </a:bodyPr>
          <a:lstStyle/>
          <a:p>
            <a:r>
              <a:rPr lang="en-US" sz="1400" dirty="0" smtClean="0"/>
              <a:t>The same weights are used, shifted in position.  Thus the output is the input convolved with the weights.</a:t>
            </a:r>
            <a:endParaRPr lang="en-US" sz="1400" dirty="0"/>
          </a:p>
        </p:txBody>
      </p:sp>
      <p:cxnSp>
        <p:nvCxnSpPr>
          <p:cNvPr id="7" name="Straight Arrow Connector 6"/>
          <p:cNvCxnSpPr/>
          <p:nvPr/>
        </p:nvCxnSpPr>
        <p:spPr>
          <a:xfrm flipV="1">
            <a:off x="2725783" y="4841966"/>
            <a:ext cx="539931" cy="13302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690949" y="5233851"/>
            <a:ext cx="853440" cy="1045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725783" y="5442857"/>
            <a:ext cx="992777" cy="8360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920343" y="6496594"/>
            <a:ext cx="2516777" cy="1200329"/>
          </a:xfrm>
          <a:prstGeom prst="rect">
            <a:avLst/>
          </a:prstGeom>
          <a:noFill/>
        </p:spPr>
        <p:txBody>
          <a:bodyPr wrap="square" rtlCol="0">
            <a:spAutoFit/>
          </a:bodyPr>
          <a:lstStyle/>
          <a:p>
            <a:r>
              <a:rPr lang="en-US" sz="1200" dirty="0" smtClean="0"/>
              <a:t>Because the weights are shared, there is more data per update estimate.  Also, there is less memory required, so a larger network fits into RAM.  There is also somewhat less computation.</a:t>
            </a:r>
            <a:endParaRPr lang="en-US" sz="1200" dirty="0"/>
          </a:p>
        </p:txBody>
      </p:sp>
      <p:sp>
        <p:nvSpPr>
          <p:cNvPr id="13" name="TextBox 12"/>
          <p:cNvSpPr txBox="1"/>
          <p:nvPr/>
        </p:nvSpPr>
        <p:spPr>
          <a:xfrm>
            <a:off x="7898674" y="6496594"/>
            <a:ext cx="2455817" cy="646331"/>
          </a:xfrm>
          <a:prstGeom prst="rect">
            <a:avLst/>
          </a:prstGeom>
          <a:noFill/>
        </p:spPr>
        <p:txBody>
          <a:bodyPr wrap="square" rtlCol="0">
            <a:spAutoFit/>
          </a:bodyPr>
          <a:lstStyle/>
          <a:p>
            <a:r>
              <a:rPr lang="en-US" sz="1200" dirty="0" smtClean="0"/>
              <a:t>The subsampling reduces both the number of nodes and the number of weights.</a:t>
            </a:r>
            <a:endParaRPr lang="en-US" sz="1200" dirty="0"/>
          </a:p>
        </p:txBody>
      </p:sp>
      <p:sp>
        <p:nvSpPr>
          <p:cNvPr id="3" name="TextBox 2"/>
          <p:cNvSpPr txBox="1"/>
          <p:nvPr/>
        </p:nvSpPr>
        <p:spPr>
          <a:xfrm>
            <a:off x="2585803" y="2179796"/>
            <a:ext cx="6430781" cy="738664"/>
          </a:xfrm>
          <a:prstGeom prst="rect">
            <a:avLst/>
          </a:prstGeom>
          <a:noFill/>
        </p:spPr>
        <p:txBody>
          <a:bodyPr wrap="square" rtlCol="0">
            <a:spAutoFit/>
          </a:bodyPr>
          <a:lstStyle/>
          <a:p>
            <a:pPr algn="ctr"/>
            <a:r>
              <a:rPr lang="en-US" sz="1400" dirty="0" smtClean="0"/>
              <a:t>Suggested by processing in real eyes and brains.</a:t>
            </a:r>
          </a:p>
          <a:p>
            <a:pPr algn="ctr"/>
            <a:r>
              <a:rPr lang="en-US" sz="1400" dirty="0" smtClean="0"/>
              <a:t>Greatly reduces the amount of computation required</a:t>
            </a:r>
          </a:p>
          <a:p>
            <a:pPr algn="ctr"/>
            <a:r>
              <a:rPr lang="en-US" sz="1400" dirty="0" smtClean="0"/>
              <a:t>to train very large networks.</a:t>
            </a:r>
            <a:endParaRPr lang="en-US" sz="1400" dirty="0"/>
          </a:p>
        </p:txBody>
      </p:sp>
    </p:spTree>
    <p:extLst>
      <p:ext uri="{BB962C8B-B14F-4D97-AF65-F5344CB8AC3E}">
        <p14:creationId xmlns:p14="http://schemas.microsoft.com/office/powerpoint/2010/main" val="3052965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74214"/>
            <a:ext cx="10515600" cy="644920"/>
          </a:xfrm>
        </p:spPr>
        <p:txBody>
          <a:bodyPr>
            <a:noAutofit/>
          </a:bodyPr>
          <a:lstStyle/>
          <a:p>
            <a:pPr algn="ctr"/>
            <a:r>
              <a:rPr lang="en-US" sz="4800" u="sng" dirty="0" smtClean="0"/>
              <a:t>Fast Training for Deep Belief Nets - 2006</a:t>
            </a:r>
            <a:endParaRPr lang="en-US" sz="4800" u="sng" dirty="0"/>
          </a:p>
        </p:txBody>
      </p:sp>
      <p:sp>
        <p:nvSpPr>
          <p:cNvPr id="3" name="Content Placeholder 2"/>
          <p:cNvSpPr>
            <a:spLocks noGrp="1"/>
          </p:cNvSpPr>
          <p:nvPr>
            <p:ph idx="1"/>
          </p:nvPr>
        </p:nvSpPr>
        <p:spPr>
          <a:xfrm>
            <a:off x="838200" y="2130803"/>
            <a:ext cx="10515600" cy="6105147"/>
          </a:xfrm>
        </p:spPr>
        <p:txBody>
          <a:bodyPr/>
          <a:lstStyle/>
          <a:p>
            <a:r>
              <a:rPr lang="en-US" dirty="0" smtClean="0"/>
              <a:t>Unsupervised training – one layer at a time</a:t>
            </a:r>
          </a:p>
          <a:p>
            <a:pPr lvl="1"/>
            <a:r>
              <a:rPr lang="en-US" dirty="0" smtClean="0"/>
              <a:t>Unsupervised training allows one layer at a time</a:t>
            </a:r>
          </a:p>
          <a:p>
            <a:r>
              <a:rPr lang="en-US" dirty="0" smtClean="0"/>
              <a:t>Requires special architecture</a:t>
            </a:r>
          </a:p>
          <a:p>
            <a:pPr lvl="1"/>
            <a:r>
              <a:rPr lang="en-US" dirty="0" smtClean="0"/>
              <a:t>Top two layers form an undirected associative memory</a:t>
            </a:r>
          </a:p>
          <a:p>
            <a:r>
              <a:rPr lang="en-US" dirty="0" smtClean="0"/>
              <a:t>Efficiently trained nets with many layers and millions of nodes</a:t>
            </a:r>
          </a:p>
          <a:p>
            <a:r>
              <a:rPr lang="en-US" dirty="0" smtClean="0"/>
              <a:t>After unsupervised training of all layers, do an up-down pass of supervised training</a:t>
            </a:r>
          </a:p>
          <a:p>
            <a:r>
              <a:rPr lang="en-US" dirty="0" smtClean="0"/>
              <a:t>Achieved 20 year goal of efficient multi-layer training for large networks</a:t>
            </a:r>
            <a:endParaRPr lang="en-US" dirty="0"/>
          </a:p>
        </p:txBody>
      </p:sp>
      <p:sp>
        <p:nvSpPr>
          <p:cNvPr id="4" name="TextBox 3"/>
          <p:cNvSpPr txBox="1"/>
          <p:nvPr/>
        </p:nvSpPr>
        <p:spPr>
          <a:xfrm>
            <a:off x="1264596" y="8046533"/>
            <a:ext cx="9351523" cy="830997"/>
          </a:xfrm>
          <a:prstGeom prst="rect">
            <a:avLst/>
          </a:prstGeom>
          <a:noFill/>
        </p:spPr>
        <p:txBody>
          <a:bodyPr wrap="square" rtlCol="0">
            <a:spAutoFit/>
          </a:bodyPr>
          <a:lstStyle/>
          <a:p>
            <a:r>
              <a:rPr lang="en-US" sz="2400" dirty="0" err="1"/>
              <a:t>Hinton,G.E.,Osindero,S.&amp;Teh,Y.-W.A</a:t>
            </a:r>
            <a:r>
              <a:rPr lang="en-US" sz="2400" dirty="0"/>
              <a:t> fast learning algorithm for deep belief nets. Neural Comp. 18, 1527–1554 (2006).</a:t>
            </a:r>
          </a:p>
        </p:txBody>
      </p:sp>
      <p:sp>
        <p:nvSpPr>
          <p:cNvPr id="5" name="TextBox 4"/>
          <p:cNvSpPr txBox="1"/>
          <p:nvPr/>
        </p:nvSpPr>
        <p:spPr>
          <a:xfrm>
            <a:off x="2776887" y="1596399"/>
            <a:ext cx="5724175" cy="369332"/>
          </a:xfrm>
          <a:prstGeom prst="rect">
            <a:avLst/>
          </a:prstGeom>
          <a:noFill/>
        </p:spPr>
        <p:txBody>
          <a:bodyPr wrap="square" rtlCol="0">
            <a:spAutoFit/>
          </a:bodyPr>
          <a:lstStyle/>
          <a:p>
            <a:r>
              <a:rPr lang="en-US" dirty="0" smtClean="0"/>
              <a:t>Game changing result: Launched the era of deep learning</a:t>
            </a:r>
            <a:endParaRPr lang="en-US" dirty="0"/>
          </a:p>
        </p:txBody>
      </p:sp>
    </p:spTree>
    <p:extLst>
      <p:ext uri="{BB962C8B-B14F-4D97-AF65-F5344CB8AC3E}">
        <p14:creationId xmlns:p14="http://schemas.microsoft.com/office/powerpoint/2010/main" val="3340944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6837"/>
            <a:ext cx="10515600" cy="1034666"/>
          </a:xfrm>
        </p:spPr>
        <p:txBody>
          <a:bodyPr>
            <a:normAutofit fontScale="90000"/>
          </a:bodyPr>
          <a:lstStyle/>
          <a:p>
            <a:pPr algn="ctr"/>
            <a:r>
              <a:rPr lang="en-US" dirty="0" smtClean="0"/>
              <a:t>Training Deep Learning Nets – 2006+</a:t>
            </a:r>
            <a:endParaRPr lang="en-US" dirty="0"/>
          </a:p>
        </p:txBody>
      </p:sp>
      <p:sp>
        <p:nvSpPr>
          <p:cNvPr id="3" name="Content Placeholder 2"/>
          <p:cNvSpPr>
            <a:spLocks noGrp="1"/>
          </p:cNvSpPr>
          <p:nvPr>
            <p:ph idx="1"/>
          </p:nvPr>
        </p:nvSpPr>
        <p:spPr>
          <a:xfrm>
            <a:off x="838200" y="1521503"/>
            <a:ext cx="10515600" cy="6714448"/>
          </a:xfrm>
        </p:spPr>
        <p:txBody>
          <a:bodyPr>
            <a:normAutofit fontScale="92500" lnSpcReduction="20000"/>
          </a:bodyPr>
          <a:lstStyle/>
          <a:p>
            <a:r>
              <a:rPr lang="en-US" dirty="0" smtClean="0"/>
              <a:t>First, it turned out that the special architecture was not required</a:t>
            </a:r>
          </a:p>
          <a:p>
            <a:pPr lvl="1"/>
            <a:r>
              <a:rPr lang="en-US" dirty="0" smtClean="0"/>
              <a:t>Other methods of unsupervised training to get the initial weights for multi-layered feedforward nets, followed by supervised training with </a:t>
            </a:r>
            <a:r>
              <a:rPr lang="en-US" dirty="0" err="1" smtClean="0"/>
              <a:t>backprop</a:t>
            </a:r>
            <a:r>
              <a:rPr lang="en-US" dirty="0" smtClean="0"/>
              <a:t> were also successful</a:t>
            </a:r>
          </a:p>
          <a:p>
            <a:r>
              <a:rPr lang="en-US" dirty="0" smtClean="0"/>
              <a:t>Gradually, it became clear that even the initial unsupervised training was not essential, other fairly simple ways were found to get adequate initial weights </a:t>
            </a:r>
          </a:p>
          <a:p>
            <a:pPr marL="0" indent="0">
              <a:buNone/>
            </a:pPr>
            <a:endParaRPr lang="en-US" dirty="0" smtClean="0"/>
          </a:p>
          <a:p>
            <a:endParaRPr lang="en-US" dirty="0" smtClean="0"/>
          </a:p>
          <a:p>
            <a:r>
              <a:rPr lang="en-US" dirty="0" smtClean="0"/>
              <a:t>What did make the difference?</a:t>
            </a:r>
          </a:p>
          <a:p>
            <a:pPr lvl="1"/>
            <a:r>
              <a:rPr lang="en-US" dirty="0" smtClean="0"/>
              <a:t>Large networks, very large amounts of data, very large amount of computation</a:t>
            </a:r>
          </a:p>
          <a:p>
            <a:pPr lvl="1"/>
            <a:r>
              <a:rPr lang="en-US" dirty="0" smtClean="0"/>
              <a:t>1980-90s computers were not fast enough and did not have enough memory</a:t>
            </a:r>
            <a:endParaRPr lang="en-US" dirty="0"/>
          </a:p>
        </p:txBody>
      </p:sp>
      <p:sp>
        <p:nvSpPr>
          <p:cNvPr id="4" name="TextBox 3"/>
          <p:cNvSpPr txBox="1"/>
          <p:nvPr/>
        </p:nvSpPr>
        <p:spPr>
          <a:xfrm>
            <a:off x="1227225" y="4671904"/>
            <a:ext cx="9174193" cy="523220"/>
          </a:xfrm>
          <a:prstGeom prst="rect">
            <a:avLst/>
          </a:prstGeom>
          <a:noFill/>
        </p:spPr>
        <p:txBody>
          <a:bodyPr wrap="square" rtlCol="0">
            <a:spAutoFit/>
          </a:bodyPr>
          <a:lstStyle/>
          <a:p>
            <a:r>
              <a:rPr lang="en-US" sz="1400" dirty="0" err="1"/>
              <a:t>LeCun</a:t>
            </a:r>
            <a:r>
              <a:rPr lang="en-US" sz="1400" dirty="0"/>
              <a:t>, </a:t>
            </a:r>
            <a:r>
              <a:rPr lang="en-US" sz="1400" dirty="0" err="1"/>
              <a:t>Buttou</a:t>
            </a:r>
            <a:r>
              <a:rPr lang="en-US" sz="1400" dirty="0"/>
              <a:t>, et al, </a:t>
            </a:r>
            <a:r>
              <a:rPr lang="en-US" sz="1400" dirty="0" smtClean="0"/>
              <a:t>Efficient </a:t>
            </a:r>
            <a:r>
              <a:rPr lang="en-US" sz="1400" dirty="0"/>
              <a:t>Backpropagation, in Orr and Muller,  </a:t>
            </a:r>
            <a:r>
              <a:rPr lang="en-US" sz="1400" i="1" dirty="0"/>
              <a:t>Neural Networks: Tricks of the Trade</a:t>
            </a:r>
            <a:r>
              <a:rPr lang="en-US" sz="1400" dirty="0"/>
              <a:t>, 1998 (Various tricks, including how to initialize the weights)</a:t>
            </a:r>
          </a:p>
        </p:txBody>
      </p:sp>
      <p:sp>
        <p:nvSpPr>
          <p:cNvPr id="6" name="TextBox 5"/>
          <p:cNvSpPr txBox="1"/>
          <p:nvPr/>
        </p:nvSpPr>
        <p:spPr>
          <a:xfrm>
            <a:off x="1227225" y="5195124"/>
            <a:ext cx="9391338" cy="307777"/>
          </a:xfrm>
          <a:prstGeom prst="rect">
            <a:avLst/>
          </a:prstGeom>
          <a:noFill/>
        </p:spPr>
        <p:txBody>
          <a:bodyPr wrap="square" rtlCol="0">
            <a:spAutoFit/>
          </a:bodyPr>
          <a:lstStyle/>
          <a:p>
            <a:r>
              <a:rPr lang="en-US" sz="1400" dirty="0" err="1" smtClean="0"/>
              <a:t>Glorot</a:t>
            </a:r>
            <a:r>
              <a:rPr lang="en-US" sz="1400" dirty="0" smtClean="0"/>
              <a:t>, </a:t>
            </a:r>
            <a:r>
              <a:rPr lang="en-US" sz="1400" dirty="0" err="1" smtClean="0"/>
              <a:t>Bengio</a:t>
            </a:r>
            <a:r>
              <a:rPr lang="en-US" sz="1400" dirty="0" smtClean="0"/>
              <a:t>, Understanding the difficulty of training deep feedforward neural networks, AISTATS, 2010</a:t>
            </a:r>
            <a:endParaRPr lang="en-US" sz="1400" dirty="0"/>
          </a:p>
        </p:txBody>
      </p:sp>
    </p:spTree>
    <p:extLst>
      <p:ext uri="{BB962C8B-B14F-4D97-AF65-F5344CB8AC3E}">
        <p14:creationId xmlns:p14="http://schemas.microsoft.com/office/powerpoint/2010/main" val="3899432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6836"/>
            <a:ext cx="10515600" cy="1472593"/>
          </a:xfrm>
        </p:spPr>
        <p:txBody>
          <a:bodyPr>
            <a:normAutofit/>
          </a:bodyPr>
          <a:lstStyle/>
          <a:p>
            <a:pPr algn="ctr"/>
            <a:r>
              <a:rPr lang="en-US" sz="4800" dirty="0"/>
              <a:t>Opportunities in Machine Learning</a:t>
            </a:r>
          </a:p>
        </p:txBody>
      </p:sp>
      <p:sp>
        <p:nvSpPr>
          <p:cNvPr id="3" name="Content Placeholder 2"/>
          <p:cNvSpPr>
            <a:spLocks noGrp="1"/>
          </p:cNvSpPr>
          <p:nvPr>
            <p:ph idx="1"/>
          </p:nvPr>
        </p:nvSpPr>
        <p:spPr>
          <a:xfrm>
            <a:off x="838199" y="2434167"/>
            <a:ext cx="10874829" cy="5801784"/>
          </a:xfrm>
        </p:spPr>
        <p:txBody>
          <a:bodyPr/>
          <a:lstStyle/>
          <a:p>
            <a:r>
              <a:rPr lang="en-US" dirty="0" smtClean="0"/>
              <a:t>Great </a:t>
            </a:r>
            <a:r>
              <a:rPr lang="en-US" dirty="0"/>
              <a:t>advances are being made in machine learning</a:t>
            </a:r>
          </a:p>
        </p:txBody>
      </p:sp>
      <p:sp>
        <p:nvSpPr>
          <p:cNvPr id="4" name="Oval 3"/>
          <p:cNvSpPr/>
          <p:nvPr/>
        </p:nvSpPr>
        <p:spPr>
          <a:xfrm>
            <a:off x="2098766" y="5346670"/>
            <a:ext cx="7515497" cy="29787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solidFill>
                <a:schemeClr val="tx1"/>
              </a:solidFill>
            </a:endParaRPr>
          </a:p>
        </p:txBody>
      </p:sp>
      <p:cxnSp>
        <p:nvCxnSpPr>
          <p:cNvPr id="7" name="Straight Connector 6"/>
          <p:cNvCxnSpPr>
            <a:stCxn id="10" idx="1"/>
            <a:endCxn id="6" idx="3"/>
          </p:cNvCxnSpPr>
          <p:nvPr/>
        </p:nvCxnSpPr>
        <p:spPr>
          <a:xfrm flipH="1">
            <a:off x="6984274" y="5335059"/>
            <a:ext cx="1767840" cy="601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615543" y="5751784"/>
            <a:ext cx="2368731" cy="369332"/>
          </a:xfrm>
          <a:prstGeom prst="rect">
            <a:avLst/>
          </a:prstGeom>
          <a:noFill/>
        </p:spPr>
        <p:txBody>
          <a:bodyPr wrap="square" rtlCol="0">
            <a:spAutoFit/>
          </a:bodyPr>
          <a:lstStyle/>
          <a:p>
            <a:pPr algn="ctr"/>
            <a:r>
              <a:rPr lang="en-US" dirty="0"/>
              <a:t>Artificial Intelligence</a:t>
            </a:r>
          </a:p>
        </p:txBody>
      </p:sp>
      <p:sp>
        <p:nvSpPr>
          <p:cNvPr id="8" name="Oval 7"/>
          <p:cNvSpPr/>
          <p:nvPr/>
        </p:nvSpPr>
        <p:spPr>
          <a:xfrm>
            <a:off x="4279693" y="6515190"/>
            <a:ext cx="2853716" cy="123661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Machine</a:t>
            </a:r>
            <a:endParaRPr lang="en-US" dirty="0">
              <a:solidFill>
                <a:schemeClr val="tx1"/>
              </a:solidFill>
            </a:endParaRPr>
          </a:p>
          <a:p>
            <a:pPr algn="ctr"/>
            <a:r>
              <a:rPr lang="en-US" dirty="0" smtClean="0">
                <a:solidFill>
                  <a:schemeClr val="tx1"/>
                </a:solidFill>
              </a:rPr>
              <a:t>Learning</a:t>
            </a:r>
            <a:endParaRPr lang="en-US" dirty="0">
              <a:solidFill>
                <a:schemeClr val="tx1"/>
              </a:solidFill>
            </a:endParaRPr>
          </a:p>
        </p:txBody>
      </p:sp>
      <p:sp>
        <p:nvSpPr>
          <p:cNvPr id="10" name="TextBox 9"/>
          <p:cNvSpPr txBox="1"/>
          <p:nvPr/>
        </p:nvSpPr>
        <p:spPr>
          <a:xfrm>
            <a:off x="8752114" y="4734894"/>
            <a:ext cx="3611880" cy="1200329"/>
          </a:xfrm>
          <a:prstGeom prst="rect">
            <a:avLst/>
          </a:prstGeom>
          <a:noFill/>
        </p:spPr>
        <p:txBody>
          <a:bodyPr wrap="square" rtlCol="0">
            <a:spAutoFit/>
          </a:bodyPr>
          <a:lstStyle/>
          <a:p>
            <a:r>
              <a:rPr lang="en-US" dirty="0"/>
              <a:t>After decades of intermittent progress, some applications are beginning to demonstrate human-level performance!</a:t>
            </a:r>
          </a:p>
        </p:txBody>
      </p:sp>
      <p:cxnSp>
        <p:nvCxnSpPr>
          <p:cNvPr id="12" name="Straight Connector 11"/>
          <p:cNvCxnSpPr>
            <a:stCxn id="10" idx="1"/>
          </p:cNvCxnSpPr>
          <p:nvPr/>
        </p:nvCxnSpPr>
        <p:spPr>
          <a:xfrm flipH="1">
            <a:off x="6644640" y="7114176"/>
            <a:ext cx="1097280" cy="166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819371" y="6744844"/>
            <a:ext cx="3432103" cy="923330"/>
          </a:xfrm>
          <a:prstGeom prst="rect">
            <a:avLst/>
          </a:prstGeom>
          <a:noFill/>
        </p:spPr>
        <p:txBody>
          <a:bodyPr wrap="square" rtlCol="0">
            <a:spAutoFit/>
          </a:bodyPr>
          <a:lstStyle/>
          <a:p>
            <a:r>
              <a:rPr lang="en-US" dirty="0"/>
              <a:t>In the era of big data, there are many successful, valuable applications of machine learning</a:t>
            </a:r>
          </a:p>
        </p:txBody>
      </p:sp>
      <p:sp>
        <p:nvSpPr>
          <p:cNvPr id="5" name="Oval 4"/>
          <p:cNvSpPr/>
          <p:nvPr/>
        </p:nvSpPr>
        <p:spPr>
          <a:xfrm>
            <a:off x="4459574" y="6784040"/>
            <a:ext cx="682053" cy="6602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028012" y="8235951"/>
            <a:ext cx="1693889" cy="307777"/>
          </a:xfrm>
          <a:prstGeom prst="rect">
            <a:avLst/>
          </a:prstGeom>
          <a:noFill/>
        </p:spPr>
        <p:txBody>
          <a:bodyPr wrap="square" rtlCol="0">
            <a:spAutoFit/>
          </a:bodyPr>
          <a:lstStyle/>
          <a:p>
            <a:r>
              <a:rPr lang="en-US" sz="1400" dirty="0" smtClean="0"/>
              <a:t>Deep Learning</a:t>
            </a:r>
            <a:endParaRPr lang="en-US" sz="1400" dirty="0"/>
          </a:p>
        </p:txBody>
      </p:sp>
      <p:cxnSp>
        <p:nvCxnSpPr>
          <p:cNvPr id="14" name="Straight Connector 13"/>
          <p:cNvCxnSpPr>
            <a:stCxn id="9" idx="0"/>
          </p:cNvCxnSpPr>
          <p:nvPr/>
        </p:nvCxnSpPr>
        <p:spPr>
          <a:xfrm flipV="1">
            <a:off x="3874957" y="7225259"/>
            <a:ext cx="906905" cy="10106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455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rsipvision.com/wp-content/uploads/2015/04/Slide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81687" y="512212"/>
            <a:ext cx="9753220" cy="58483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97280" y="6360545"/>
            <a:ext cx="2447109" cy="923330"/>
          </a:xfrm>
          <a:prstGeom prst="rect">
            <a:avLst/>
          </a:prstGeom>
          <a:noFill/>
        </p:spPr>
        <p:txBody>
          <a:bodyPr wrap="square" rtlCol="0">
            <a:spAutoFit/>
          </a:bodyPr>
          <a:lstStyle/>
          <a:p>
            <a:r>
              <a:rPr lang="en-US" dirty="0" smtClean="0"/>
              <a:t>Each arc has a weight w,</a:t>
            </a:r>
          </a:p>
          <a:p>
            <a:r>
              <a:rPr lang="en-US" dirty="0"/>
              <a:t>w</a:t>
            </a:r>
            <a:r>
              <a:rPr lang="en-US" dirty="0" smtClean="0"/>
              <a:t>hich is multiplied by its input.</a:t>
            </a:r>
            <a:endParaRPr lang="en-US" dirty="0"/>
          </a:p>
        </p:txBody>
      </p:sp>
      <p:sp>
        <p:nvSpPr>
          <p:cNvPr id="3" name="TextBox 2"/>
          <p:cNvSpPr txBox="1"/>
          <p:nvPr/>
        </p:nvSpPr>
        <p:spPr>
          <a:xfrm>
            <a:off x="4998720" y="6810103"/>
            <a:ext cx="2751909" cy="1200329"/>
          </a:xfrm>
          <a:prstGeom prst="rect">
            <a:avLst/>
          </a:prstGeom>
          <a:noFill/>
        </p:spPr>
        <p:txBody>
          <a:bodyPr wrap="square" rtlCol="0">
            <a:spAutoFit/>
          </a:bodyPr>
          <a:lstStyle/>
          <a:p>
            <a:r>
              <a:rPr lang="en-US" dirty="0" smtClean="0"/>
              <a:t>Each node generates an output that is a differentiable function of the sum of its inputs.</a:t>
            </a:r>
            <a:endParaRPr lang="en-US" dirty="0"/>
          </a:p>
        </p:txBody>
      </p:sp>
      <p:sp>
        <p:nvSpPr>
          <p:cNvPr id="4" name="TextBox 3"/>
          <p:cNvSpPr txBox="1"/>
          <p:nvPr/>
        </p:nvSpPr>
        <p:spPr>
          <a:xfrm>
            <a:off x="9032018" y="5846660"/>
            <a:ext cx="2587296" cy="1477328"/>
          </a:xfrm>
          <a:prstGeom prst="rect">
            <a:avLst/>
          </a:prstGeom>
          <a:noFill/>
        </p:spPr>
        <p:txBody>
          <a:bodyPr wrap="square" rtlCol="0">
            <a:spAutoFit/>
          </a:bodyPr>
          <a:lstStyle/>
          <a:p>
            <a:r>
              <a:rPr lang="en-US" dirty="0" smtClean="0"/>
              <a:t>There is a (differentiable) function that measures the discrepancy of the actual output from the desired output.</a:t>
            </a:r>
            <a:endParaRPr lang="en-US" dirty="0"/>
          </a:p>
        </p:txBody>
      </p:sp>
      <p:sp>
        <p:nvSpPr>
          <p:cNvPr id="5" name="TextBox 4"/>
          <p:cNvSpPr txBox="1"/>
          <p:nvPr/>
        </p:nvSpPr>
        <p:spPr>
          <a:xfrm>
            <a:off x="2934789" y="8177349"/>
            <a:ext cx="5765074" cy="646331"/>
          </a:xfrm>
          <a:prstGeom prst="rect">
            <a:avLst/>
          </a:prstGeom>
          <a:noFill/>
        </p:spPr>
        <p:txBody>
          <a:bodyPr wrap="square" rtlCol="0">
            <a:spAutoFit/>
          </a:bodyPr>
          <a:lstStyle/>
          <a:p>
            <a:r>
              <a:rPr lang="en-US" dirty="0" smtClean="0"/>
              <a:t>Forward computation: The computation of the output of each layer of nodes proceeds from left to right.</a:t>
            </a:r>
            <a:endParaRPr lang="en-US" dirty="0"/>
          </a:p>
        </p:txBody>
      </p:sp>
      <p:cxnSp>
        <p:nvCxnSpPr>
          <p:cNvPr id="7" name="Straight Arrow Connector 6"/>
          <p:cNvCxnSpPr/>
          <p:nvPr/>
        </p:nvCxnSpPr>
        <p:spPr>
          <a:xfrm>
            <a:off x="2447109" y="8010432"/>
            <a:ext cx="62527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795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rsipvision.com/wp-content/uploads/2015/04/Slide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81687" y="512212"/>
            <a:ext cx="9753220" cy="58483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91543" y="6932023"/>
            <a:ext cx="5529943" cy="1477328"/>
          </a:xfrm>
          <a:prstGeom prst="rect">
            <a:avLst/>
          </a:prstGeom>
          <a:noFill/>
        </p:spPr>
        <p:txBody>
          <a:bodyPr wrap="square" rtlCol="0">
            <a:spAutoFit/>
          </a:bodyPr>
          <a:lstStyle/>
          <a:p>
            <a:r>
              <a:rPr lang="en-US" dirty="0" smtClean="0"/>
              <a:t>Backpropagation: The computation of the derivative of the error function with respect to the weights proceeds backwards. (This is just the ordinary chain rule of elementary calculus.)  Make an incremental update to each weight proportional to minus the derivative.</a:t>
            </a:r>
            <a:endParaRPr lang="en-US" dirty="0"/>
          </a:p>
        </p:txBody>
      </p:sp>
      <p:cxnSp>
        <p:nvCxnSpPr>
          <p:cNvPr id="4" name="Straight Arrow Connector 3"/>
          <p:cNvCxnSpPr/>
          <p:nvPr/>
        </p:nvCxnSpPr>
        <p:spPr>
          <a:xfrm flipH="1" flipV="1">
            <a:off x="2664823" y="6644640"/>
            <a:ext cx="6749144" cy="957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88303" y="8409351"/>
            <a:ext cx="8102184" cy="553998"/>
          </a:xfrm>
          <a:prstGeom prst="rect">
            <a:avLst/>
          </a:prstGeom>
          <a:noFill/>
        </p:spPr>
        <p:txBody>
          <a:bodyPr wrap="square" rtlCol="0">
            <a:spAutoFit/>
          </a:bodyPr>
          <a:lstStyle/>
          <a:p>
            <a:pPr lvl="0"/>
            <a:r>
              <a:rPr lang="en-US" sz="1200" dirty="0" err="1"/>
              <a:t>Rumelhart</a:t>
            </a:r>
            <a:r>
              <a:rPr lang="en-US" sz="1200" dirty="0"/>
              <a:t>, D., Hinton, G., Williams, R., Learning representations by back propagating errors, Nature vol. 323, 9 October 1986.</a:t>
            </a:r>
          </a:p>
          <a:p>
            <a:endParaRPr lang="en-US" dirty="0"/>
          </a:p>
        </p:txBody>
      </p:sp>
    </p:spTree>
    <p:extLst>
      <p:ext uri="{BB962C8B-B14F-4D97-AF65-F5344CB8AC3E}">
        <p14:creationId xmlns:p14="http://schemas.microsoft.com/office/powerpoint/2010/main" val="3766733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 deep neural network</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It is (almost) as easy as it looks (I have left out some details)</a:t>
            </a:r>
          </a:p>
          <a:p>
            <a:pPr lvl="1"/>
            <a:r>
              <a:rPr lang="en-US" dirty="0" smtClean="0"/>
              <a:t>Just do the {feedforward, </a:t>
            </a:r>
            <a:r>
              <a:rPr lang="en-US" dirty="0" err="1" smtClean="0"/>
              <a:t>backprop</a:t>
            </a:r>
            <a:r>
              <a:rPr lang="en-US" dirty="0" smtClean="0"/>
              <a:t>, update weights} computation for each item of training data (an epoch), and then repeat epochs until convergence</a:t>
            </a:r>
          </a:p>
          <a:p>
            <a:r>
              <a:rPr lang="en-US" dirty="0" smtClean="0"/>
              <a:t>But, it requires a lot of computation</a:t>
            </a:r>
          </a:p>
          <a:p>
            <a:pPr lvl="1"/>
            <a:r>
              <a:rPr lang="en-US" dirty="0" smtClean="0"/>
              <a:t>Millions of nodes, billions weights, thousands of epochs, and as many data items per epoch as possible (sometimes millions)</a:t>
            </a:r>
          </a:p>
          <a:p>
            <a:r>
              <a:rPr lang="en-US" dirty="0" smtClean="0"/>
              <a:t>Fortunately, it is easy to implement for parallel computation</a:t>
            </a:r>
          </a:p>
          <a:p>
            <a:pPr lvl="1"/>
            <a:r>
              <a:rPr lang="en-US" dirty="0" smtClean="0"/>
              <a:t>Implementation on GPUs typically speeds up the computation by two orders of magnitude</a:t>
            </a:r>
            <a:endParaRPr lang="en-US" dirty="0"/>
          </a:p>
        </p:txBody>
      </p:sp>
    </p:spTree>
    <p:extLst>
      <p:ext uri="{BB962C8B-B14F-4D97-AF65-F5344CB8AC3E}">
        <p14:creationId xmlns:p14="http://schemas.microsoft.com/office/powerpoint/2010/main" val="3603453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Other Issues </a:t>
            </a:r>
            <a:r>
              <a:rPr lang="en-US" sz="3600" dirty="0" smtClean="0"/>
              <a:t>(with some solutions)</a:t>
            </a:r>
            <a:endParaRPr lang="en-US" sz="3600" dirty="0"/>
          </a:p>
        </p:txBody>
      </p:sp>
      <p:sp>
        <p:nvSpPr>
          <p:cNvPr id="3" name="Content Placeholder 2"/>
          <p:cNvSpPr>
            <a:spLocks noGrp="1"/>
          </p:cNvSpPr>
          <p:nvPr>
            <p:ph idx="1"/>
          </p:nvPr>
        </p:nvSpPr>
        <p:spPr/>
        <p:txBody>
          <a:bodyPr>
            <a:normAutofit fontScale="70000" lnSpcReduction="20000"/>
          </a:bodyPr>
          <a:lstStyle/>
          <a:p>
            <a:r>
              <a:rPr lang="en-US" dirty="0" smtClean="0"/>
              <a:t>With the very large number of parameters, there is always a danger of overfitting the training data</a:t>
            </a:r>
          </a:p>
          <a:p>
            <a:pPr lvl="1"/>
            <a:r>
              <a:rPr lang="en-US" dirty="0" smtClean="0"/>
              <a:t>Several things can reduce the amount of overfitting</a:t>
            </a:r>
          </a:p>
          <a:p>
            <a:pPr lvl="1"/>
            <a:r>
              <a:rPr lang="en-US" dirty="0" smtClean="0"/>
              <a:t>One of the best is dropout; For each data item, randomly pick some of the nodes to “dropout” and not participate</a:t>
            </a:r>
          </a:p>
          <a:p>
            <a:r>
              <a:rPr lang="en-US" dirty="0" smtClean="0"/>
              <a:t>Some large problems still require too much computation for general purpose networks (e.g. computer vision, speech recognition)</a:t>
            </a:r>
          </a:p>
          <a:p>
            <a:pPr lvl="1"/>
            <a:r>
              <a:rPr lang="en-US" dirty="0" smtClean="0"/>
              <a:t>But they have a repetitive specialized structure: use convolutional neural nets</a:t>
            </a:r>
          </a:p>
          <a:p>
            <a:r>
              <a:rPr lang="en-US" dirty="0" smtClean="0"/>
              <a:t>Some problems require learning sequences (number grows exponentially with length)</a:t>
            </a:r>
          </a:p>
          <a:p>
            <a:pPr lvl="1"/>
            <a:r>
              <a:rPr lang="en-US" dirty="0" smtClean="0"/>
              <a:t>Use recurrent neural nets to track the sequences (with LSTM)</a:t>
            </a:r>
          </a:p>
          <a:p>
            <a:pPr lvl="1"/>
            <a:endParaRPr lang="en-US" dirty="0"/>
          </a:p>
          <a:p>
            <a:pPr lvl="1"/>
            <a:endParaRPr lang="en-US" dirty="0" smtClean="0"/>
          </a:p>
          <a:p>
            <a:r>
              <a:rPr lang="en-US" dirty="0" smtClean="0"/>
              <a:t>There are other issues which remain as problems; they will be discussed later</a:t>
            </a:r>
          </a:p>
          <a:p>
            <a:pPr lvl="1"/>
            <a:r>
              <a:rPr lang="en-US" dirty="0" smtClean="0"/>
              <a:t>Vanishing gradient, overfitting, degradation with more layers, non-</a:t>
            </a:r>
            <a:r>
              <a:rPr lang="en-US" dirty="0" err="1" smtClean="0"/>
              <a:t>interpretablility</a:t>
            </a:r>
            <a:r>
              <a:rPr lang="en-US" dirty="0" smtClean="0"/>
              <a:t>, knowledge not explicit, non-use of domain-specific knowledge</a:t>
            </a:r>
            <a:endParaRPr lang="en-US" dirty="0"/>
          </a:p>
        </p:txBody>
      </p:sp>
    </p:spTree>
    <p:extLst>
      <p:ext uri="{BB962C8B-B14F-4D97-AF65-F5344CB8AC3E}">
        <p14:creationId xmlns:p14="http://schemas.microsoft.com/office/powerpoint/2010/main" val="2814790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6836"/>
            <a:ext cx="10515600" cy="877269"/>
          </a:xfrm>
        </p:spPr>
        <p:txBody>
          <a:bodyPr>
            <a:noAutofit/>
          </a:bodyPr>
          <a:lstStyle/>
          <a:p>
            <a:pPr algn="ctr"/>
            <a:r>
              <a:rPr lang="en-US" sz="5400" dirty="0" smtClean="0"/>
              <a:t>Some of the Recent Successes of Deep Learning (Short List)</a:t>
            </a:r>
            <a:endParaRPr lang="en-US" sz="5400" dirty="0"/>
          </a:p>
        </p:txBody>
      </p:sp>
      <p:sp>
        <p:nvSpPr>
          <p:cNvPr id="3" name="Content Placeholder 2"/>
          <p:cNvSpPr>
            <a:spLocks noGrp="1"/>
          </p:cNvSpPr>
          <p:nvPr>
            <p:ph idx="1"/>
          </p:nvPr>
        </p:nvSpPr>
        <p:spPr>
          <a:xfrm>
            <a:off x="838200" y="2091129"/>
            <a:ext cx="10515600" cy="5593188"/>
          </a:xfrm>
        </p:spPr>
        <p:txBody>
          <a:bodyPr/>
          <a:lstStyle/>
          <a:p>
            <a:r>
              <a:rPr lang="en-US" dirty="0" smtClean="0"/>
              <a:t>Super-human performance reading street signs</a:t>
            </a:r>
          </a:p>
          <a:p>
            <a:r>
              <a:rPr lang="en-US" dirty="0" smtClean="0"/>
              <a:t>Beating a top human player in the game of Go</a:t>
            </a:r>
          </a:p>
          <a:p>
            <a:r>
              <a:rPr lang="en-US" dirty="0"/>
              <a:t>Beating previous performance by training an image recognition network with over 100 layers</a:t>
            </a:r>
          </a:p>
          <a:p>
            <a:r>
              <a:rPr lang="en-US" dirty="0" smtClean="0"/>
              <a:t>Human parity in recognizing conversational speech</a:t>
            </a:r>
          </a:p>
          <a:p>
            <a:r>
              <a:rPr lang="en-US" dirty="0" smtClean="0"/>
              <a:t>Substantial improvement in naturalness of speech synthesis</a:t>
            </a:r>
          </a:p>
          <a:p>
            <a:r>
              <a:rPr lang="en-US" dirty="0" smtClean="0"/>
              <a:t>Distilling the knowledge of a large number of networks into a single network of the same size</a:t>
            </a:r>
          </a:p>
        </p:txBody>
      </p:sp>
      <p:sp>
        <p:nvSpPr>
          <p:cNvPr id="4" name="TextBox 3"/>
          <p:cNvSpPr txBox="1"/>
          <p:nvPr/>
        </p:nvSpPr>
        <p:spPr>
          <a:xfrm>
            <a:off x="1224793" y="7776594"/>
            <a:ext cx="6652469" cy="523220"/>
          </a:xfrm>
          <a:prstGeom prst="rect">
            <a:avLst/>
          </a:prstGeom>
          <a:noFill/>
        </p:spPr>
        <p:txBody>
          <a:bodyPr wrap="square" rtlCol="0">
            <a:spAutoFit/>
          </a:bodyPr>
          <a:lstStyle/>
          <a:p>
            <a:r>
              <a:rPr lang="en-US" sz="1400" dirty="0" smtClean="0"/>
              <a:t>Deep learning is beginning to meet the grand challenge of AI: Demonstrate human-level performance on tasks that require intelligence when done by humans.</a:t>
            </a:r>
            <a:endParaRPr lang="en-US" sz="1400" dirty="0"/>
          </a:p>
        </p:txBody>
      </p:sp>
    </p:spTree>
    <p:extLst>
      <p:ext uri="{BB962C8B-B14F-4D97-AF65-F5344CB8AC3E}">
        <p14:creationId xmlns:p14="http://schemas.microsoft.com/office/powerpoint/2010/main" val="897964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Multi-Column </a:t>
            </a:r>
            <a:r>
              <a:rPr lang="en-US" dirty="0" smtClean="0"/>
              <a:t>Architecture</a:t>
            </a:r>
            <a:br>
              <a:rPr lang="en-US" dirty="0" smtClean="0"/>
            </a:br>
            <a:r>
              <a:rPr lang="en-US" sz="2700" dirty="0" smtClean="0"/>
              <a:t>(On traffic signs, outperforms humans by factor of two)</a:t>
            </a:r>
            <a:endParaRPr lang="en-US" sz="27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731" y="2125953"/>
            <a:ext cx="6096000" cy="4876800"/>
          </a:xfrm>
          <a:prstGeom prst="rect">
            <a:avLst/>
          </a:prstGeom>
        </p:spPr>
      </p:pic>
      <p:sp>
        <p:nvSpPr>
          <p:cNvPr id="3" name="TextBox 2"/>
          <p:cNvSpPr txBox="1"/>
          <p:nvPr/>
        </p:nvSpPr>
        <p:spPr>
          <a:xfrm>
            <a:off x="1369071" y="2125953"/>
            <a:ext cx="9766091" cy="646331"/>
          </a:xfrm>
          <a:prstGeom prst="rect">
            <a:avLst/>
          </a:prstGeom>
          <a:noFill/>
        </p:spPr>
        <p:txBody>
          <a:bodyPr wrap="square" rtlCol="0">
            <a:spAutoFit/>
          </a:bodyPr>
          <a:lstStyle/>
          <a:p>
            <a:r>
              <a:rPr lang="en-US" dirty="0" err="1"/>
              <a:t>Ciresan</a:t>
            </a:r>
            <a:r>
              <a:rPr lang="en-US" dirty="0"/>
              <a:t>, Meier, </a:t>
            </a:r>
            <a:r>
              <a:rPr lang="en-US" dirty="0" err="1"/>
              <a:t>Masci</a:t>
            </a:r>
            <a:r>
              <a:rPr lang="en-US" dirty="0"/>
              <a:t>, </a:t>
            </a:r>
            <a:r>
              <a:rPr lang="en-US" dirty="0" err="1"/>
              <a:t>Schmidhuber</a:t>
            </a:r>
            <a:r>
              <a:rPr lang="en-US" dirty="0"/>
              <a:t>; Multi-column deep neural network for traffic sign classification; </a:t>
            </a:r>
            <a:r>
              <a:rPr lang="en-US" dirty="0" smtClean="0"/>
              <a:t>2012.</a:t>
            </a:r>
            <a:endParaRPr lang="en-US" dirty="0"/>
          </a:p>
        </p:txBody>
      </p:sp>
      <p:sp>
        <p:nvSpPr>
          <p:cNvPr id="5" name="TextBox 4"/>
          <p:cNvSpPr txBox="1"/>
          <p:nvPr/>
        </p:nvSpPr>
        <p:spPr>
          <a:xfrm>
            <a:off x="7412636" y="3029767"/>
            <a:ext cx="3477718" cy="369332"/>
          </a:xfrm>
          <a:prstGeom prst="rect">
            <a:avLst/>
          </a:prstGeom>
          <a:noFill/>
        </p:spPr>
        <p:txBody>
          <a:bodyPr wrap="square" rtlCol="0">
            <a:spAutoFit/>
          </a:bodyPr>
          <a:lstStyle/>
          <a:p>
            <a:r>
              <a:rPr lang="en-US" dirty="0" smtClean="0"/>
              <a:t>Averaging an ensemble</a:t>
            </a:r>
            <a:endParaRPr lang="en-US" dirty="0"/>
          </a:p>
        </p:txBody>
      </p:sp>
      <p:sp>
        <p:nvSpPr>
          <p:cNvPr id="6" name="TextBox 5"/>
          <p:cNvSpPr txBox="1"/>
          <p:nvPr/>
        </p:nvSpPr>
        <p:spPr>
          <a:xfrm>
            <a:off x="8791731" y="6048531"/>
            <a:ext cx="2398426" cy="923330"/>
          </a:xfrm>
          <a:prstGeom prst="rect">
            <a:avLst/>
          </a:prstGeom>
          <a:noFill/>
        </p:spPr>
        <p:txBody>
          <a:bodyPr wrap="square" rtlCol="0">
            <a:spAutoFit/>
          </a:bodyPr>
          <a:lstStyle/>
          <a:p>
            <a:r>
              <a:rPr lang="en-US" dirty="0" smtClean="0"/>
              <a:t>Various forms of pre-processing and distortions</a:t>
            </a:r>
            <a:endParaRPr lang="en-US" dirty="0"/>
          </a:p>
        </p:txBody>
      </p:sp>
      <p:cxnSp>
        <p:nvCxnSpPr>
          <p:cNvPr id="8" name="Straight Connector 7"/>
          <p:cNvCxnSpPr/>
          <p:nvPr/>
        </p:nvCxnSpPr>
        <p:spPr>
          <a:xfrm flipH="1" flipV="1">
            <a:off x="6385810" y="3110459"/>
            <a:ext cx="1026827" cy="1349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7637489" y="5523875"/>
            <a:ext cx="1056807" cy="9443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stretch>
            <a:fillRect/>
          </a:stretch>
        </p:blipFill>
        <p:spPr>
          <a:xfrm>
            <a:off x="2335001" y="6971860"/>
            <a:ext cx="6150036" cy="2029733"/>
          </a:xfrm>
          <a:prstGeom prst="rect">
            <a:avLst/>
          </a:prstGeom>
        </p:spPr>
      </p:pic>
      <p:cxnSp>
        <p:nvCxnSpPr>
          <p:cNvPr id="15" name="Straight Connector 14"/>
          <p:cNvCxnSpPr/>
          <p:nvPr/>
        </p:nvCxnSpPr>
        <p:spPr>
          <a:xfrm flipH="1">
            <a:off x="5891134" y="6498774"/>
            <a:ext cx="2795666" cy="13635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34" y="3509483"/>
            <a:ext cx="2660598" cy="4405012"/>
          </a:xfrm>
          <a:prstGeom prst="rect">
            <a:avLst/>
          </a:prstGeom>
        </p:spPr>
      </p:pic>
      <p:sp>
        <p:nvSpPr>
          <p:cNvPr id="13" name="Title 1"/>
          <p:cNvSpPr txBox="1">
            <a:spLocks/>
          </p:cNvSpPr>
          <p:nvPr/>
        </p:nvSpPr>
        <p:spPr>
          <a:xfrm>
            <a:off x="597108" y="2907724"/>
            <a:ext cx="1825110" cy="675292"/>
          </a:xfrm>
          <a:prstGeom prst="rect">
            <a:avLst/>
          </a:prstGeom>
        </p:spPr>
        <p:txBody>
          <a:bodyPr vert="horz" lIns="91440" tIns="45720" rIns="91440" bIns="45720" rtlCol="0" anchor="ctr">
            <a:normAutofit/>
          </a:bodyPr>
          <a:lst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pPr algn="ctr"/>
            <a:r>
              <a:rPr lang="en-US" sz="1400" dirty="0" smtClean="0"/>
              <a:t>One DNN from the Multi-Column</a:t>
            </a:r>
            <a:endParaRPr lang="en-US" sz="1400" dirty="0"/>
          </a:p>
        </p:txBody>
      </p:sp>
      <p:sp>
        <p:nvSpPr>
          <p:cNvPr id="7" name="TextBox 6"/>
          <p:cNvSpPr txBox="1"/>
          <p:nvPr/>
        </p:nvSpPr>
        <p:spPr>
          <a:xfrm>
            <a:off x="8791731" y="3657600"/>
            <a:ext cx="2562069" cy="1200329"/>
          </a:xfrm>
          <a:prstGeom prst="rect">
            <a:avLst/>
          </a:prstGeom>
          <a:noFill/>
        </p:spPr>
        <p:txBody>
          <a:bodyPr wrap="square" rtlCol="0">
            <a:spAutoFit/>
          </a:bodyPr>
          <a:lstStyle/>
          <a:p>
            <a:r>
              <a:rPr lang="en-US" dirty="0" smtClean="0">
                <a:solidFill>
                  <a:schemeClr val="accent1"/>
                </a:solidFill>
              </a:rPr>
              <a:t>What’s new?</a:t>
            </a:r>
          </a:p>
          <a:p>
            <a:r>
              <a:rPr lang="en-US" dirty="0" smtClean="0">
                <a:solidFill>
                  <a:schemeClr val="accent1"/>
                </a:solidFill>
              </a:rPr>
              <a:t>Multiple preprocessing methods and distortions; Averaging an ensemble.</a:t>
            </a:r>
            <a:endParaRPr lang="en-US" dirty="0">
              <a:solidFill>
                <a:schemeClr val="accent1"/>
              </a:solidFill>
            </a:endParaRPr>
          </a:p>
        </p:txBody>
      </p:sp>
    </p:spTree>
    <p:extLst>
      <p:ext uri="{BB962C8B-B14F-4D97-AF65-F5344CB8AC3E}">
        <p14:creationId xmlns:p14="http://schemas.microsoft.com/office/powerpoint/2010/main" val="591054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Traffic Signs Dataset</a:t>
            </a:r>
            <a:endParaRPr lang="en-US" dirty="0"/>
          </a:p>
        </p:txBody>
      </p:sp>
      <p:sp>
        <p:nvSpPr>
          <p:cNvPr id="3" name="Content Placeholder 2"/>
          <p:cNvSpPr>
            <a:spLocks noGrp="1"/>
          </p:cNvSpPr>
          <p:nvPr>
            <p:ph idx="1"/>
          </p:nvPr>
        </p:nvSpPr>
        <p:spPr/>
        <p:txBody>
          <a:bodyPr/>
          <a:lstStyle/>
          <a:p>
            <a:r>
              <a:rPr lang="en-US" dirty="0" smtClean="0"/>
              <a:t>12569 images, only 68 errors</a:t>
            </a:r>
          </a:p>
          <a:p>
            <a:pPr lvl="1"/>
            <a:r>
              <a:rPr lang="en-US" dirty="0" smtClean="0">
                <a:solidFill>
                  <a:srgbClr val="FF0000"/>
                </a:solidFill>
              </a:rPr>
              <a:t>Human error rate</a:t>
            </a:r>
          </a:p>
          <a:p>
            <a:pPr marL="1219170" lvl="2" indent="0">
              <a:buNone/>
            </a:pPr>
            <a:r>
              <a:rPr lang="en-US" dirty="0" smtClean="0">
                <a:solidFill>
                  <a:srgbClr val="FF0000"/>
                </a:solidFill>
              </a:rPr>
              <a:t> twice as high</a:t>
            </a:r>
          </a:p>
          <a:p>
            <a:pPr lvl="1"/>
            <a:r>
              <a:rPr lang="en-US" dirty="0" smtClean="0"/>
              <a:t>Second best algorithm</a:t>
            </a:r>
          </a:p>
          <a:p>
            <a:pPr marL="1219170" lvl="2" indent="0">
              <a:buNone/>
            </a:pPr>
            <a:r>
              <a:rPr lang="en-US" dirty="0" smtClean="0"/>
              <a:t> 3 times as many errors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2" y="2994607"/>
            <a:ext cx="6039160" cy="5658141"/>
          </a:xfrm>
          <a:prstGeom prst="rect">
            <a:avLst/>
          </a:prstGeom>
        </p:spPr>
      </p:pic>
      <p:sp>
        <p:nvSpPr>
          <p:cNvPr id="5" name="TextBox 4"/>
          <p:cNvSpPr txBox="1"/>
          <p:nvPr/>
        </p:nvSpPr>
        <p:spPr>
          <a:xfrm>
            <a:off x="3035508" y="6168452"/>
            <a:ext cx="1806315" cy="646331"/>
          </a:xfrm>
          <a:prstGeom prst="rect">
            <a:avLst/>
          </a:prstGeom>
          <a:noFill/>
        </p:spPr>
        <p:txBody>
          <a:bodyPr wrap="square" rtlCol="0">
            <a:spAutoFit/>
          </a:bodyPr>
          <a:lstStyle/>
          <a:p>
            <a:r>
              <a:rPr lang="en-US" dirty="0" smtClean="0"/>
              <a:t>Here are the 68 images it missed</a:t>
            </a:r>
            <a:endParaRPr lang="en-US" dirty="0"/>
          </a:p>
        </p:txBody>
      </p:sp>
      <p:sp>
        <p:nvSpPr>
          <p:cNvPr id="6" name="TextBox 5"/>
          <p:cNvSpPr txBox="1"/>
          <p:nvPr/>
        </p:nvSpPr>
        <p:spPr>
          <a:xfrm>
            <a:off x="1212954" y="1816320"/>
            <a:ext cx="9766091" cy="646331"/>
          </a:xfrm>
          <a:prstGeom prst="rect">
            <a:avLst/>
          </a:prstGeom>
          <a:noFill/>
        </p:spPr>
        <p:txBody>
          <a:bodyPr wrap="square" rtlCol="0">
            <a:spAutoFit/>
          </a:bodyPr>
          <a:lstStyle/>
          <a:p>
            <a:r>
              <a:rPr lang="en-US" dirty="0" err="1"/>
              <a:t>Ciresan</a:t>
            </a:r>
            <a:r>
              <a:rPr lang="en-US" dirty="0"/>
              <a:t>, Meier, </a:t>
            </a:r>
            <a:r>
              <a:rPr lang="en-US" dirty="0" err="1"/>
              <a:t>Masci</a:t>
            </a:r>
            <a:r>
              <a:rPr lang="en-US" dirty="0"/>
              <a:t>, </a:t>
            </a:r>
            <a:r>
              <a:rPr lang="en-US" dirty="0" err="1"/>
              <a:t>Schmidhuber</a:t>
            </a:r>
            <a:r>
              <a:rPr lang="en-US" dirty="0"/>
              <a:t>; Multi-column deep neural network for traffic sign classification; </a:t>
            </a:r>
            <a:r>
              <a:rPr lang="en-US" dirty="0" smtClean="0"/>
              <a:t>2012.</a:t>
            </a:r>
            <a:endParaRPr lang="en-US" dirty="0"/>
          </a:p>
        </p:txBody>
      </p:sp>
    </p:spTree>
    <p:extLst>
      <p:ext uri="{BB962C8B-B14F-4D97-AF65-F5344CB8AC3E}">
        <p14:creationId xmlns:p14="http://schemas.microsoft.com/office/powerpoint/2010/main" val="99272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Machine Learning and Games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Perfect information games (like checkers, chess, Othello, and Go) can be represented as a tree, with a node for each possible position and a branch for each possible move from that position</a:t>
            </a:r>
          </a:p>
          <a:p>
            <a:r>
              <a:rPr lang="en-US" dirty="0" smtClean="0"/>
              <a:t>If the tree is too large for exhaustive search:</a:t>
            </a:r>
          </a:p>
          <a:p>
            <a:pPr lvl="1"/>
            <a:r>
              <a:rPr lang="en-US" dirty="0" smtClean="0"/>
              <a:t>Define a </a:t>
            </a:r>
            <a:r>
              <a:rPr lang="en-US" i="1" dirty="0" smtClean="0"/>
              <a:t>policy function</a:t>
            </a:r>
            <a:r>
              <a:rPr lang="en-US" dirty="0" smtClean="0"/>
              <a:t> setting the probability distribution among the possible moves (cuts done on the effective number of branches at each node)</a:t>
            </a:r>
          </a:p>
          <a:p>
            <a:pPr lvl="1"/>
            <a:r>
              <a:rPr lang="en-US" dirty="0" smtClean="0"/>
              <a:t>Define a </a:t>
            </a:r>
            <a:r>
              <a:rPr lang="en-US" i="1" dirty="0" smtClean="0"/>
              <a:t>value function</a:t>
            </a:r>
            <a:r>
              <a:rPr lang="en-US" dirty="0" smtClean="0"/>
              <a:t> to give an estimated value for each node when the search is terminated before end</a:t>
            </a:r>
          </a:p>
          <a:p>
            <a:r>
              <a:rPr lang="en-US" dirty="0" smtClean="0"/>
              <a:t>Most successful game algorithms use Monte Carlo tree search (MCTS)</a:t>
            </a:r>
          </a:p>
          <a:p>
            <a:pPr lvl="1"/>
            <a:r>
              <a:rPr lang="en-US" dirty="0" smtClean="0"/>
              <a:t>The computer plays games against itself and keeps a tree representing all games played</a:t>
            </a:r>
          </a:p>
          <a:p>
            <a:pPr lvl="1"/>
            <a:r>
              <a:rPr lang="en-US" dirty="0" smtClean="0"/>
              <a:t>As more games are played, the value function becomes more accurate</a:t>
            </a:r>
          </a:p>
          <a:p>
            <a:pPr lvl="1"/>
            <a:r>
              <a:rPr lang="en-US" dirty="0" smtClean="0"/>
              <a:t>The policy also improves by selected children with higher values</a:t>
            </a:r>
          </a:p>
          <a:p>
            <a:pPr lvl="1"/>
            <a:r>
              <a:rPr lang="en-US" dirty="0" smtClean="0"/>
              <a:t>Further enhanced by policies that attempt to match human experts</a:t>
            </a:r>
          </a:p>
          <a:p>
            <a:pPr lvl="1"/>
            <a:r>
              <a:rPr lang="en-US" dirty="0" smtClean="0"/>
              <a:t>Prior art: Shallow policies or value functions based on linear combination of input features </a:t>
            </a:r>
            <a:endParaRPr lang="en-US" dirty="0"/>
          </a:p>
        </p:txBody>
      </p:sp>
    </p:spTree>
    <p:extLst>
      <p:ext uri="{BB962C8B-B14F-4D97-AF65-F5344CB8AC3E}">
        <p14:creationId xmlns:p14="http://schemas.microsoft.com/office/powerpoint/2010/main" val="1877937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6836"/>
            <a:ext cx="10515600" cy="1087131"/>
          </a:xfrm>
        </p:spPr>
        <p:txBody>
          <a:bodyPr/>
          <a:lstStyle/>
          <a:p>
            <a:pPr algn="ctr"/>
            <a:r>
              <a:rPr lang="en-US" dirty="0" smtClean="0"/>
              <a:t>Alpha Go</a:t>
            </a:r>
            <a:endParaRPr lang="en-US" dirty="0"/>
          </a:p>
        </p:txBody>
      </p:sp>
      <p:sp>
        <p:nvSpPr>
          <p:cNvPr id="3" name="Content Placeholder 2"/>
          <p:cNvSpPr>
            <a:spLocks noGrp="1"/>
          </p:cNvSpPr>
          <p:nvPr>
            <p:ph idx="1"/>
          </p:nvPr>
        </p:nvSpPr>
        <p:spPr>
          <a:xfrm>
            <a:off x="838200" y="2576574"/>
            <a:ext cx="10515600" cy="5801784"/>
          </a:xfrm>
        </p:spPr>
        <p:txBody>
          <a:bodyPr>
            <a:normAutofit lnSpcReduction="10000"/>
          </a:bodyPr>
          <a:lstStyle/>
          <a:p>
            <a:r>
              <a:rPr lang="en-US" dirty="0" smtClean="0"/>
              <a:t>Three deep neural networks: SL policy, RL policy, RL value</a:t>
            </a:r>
          </a:p>
          <a:p>
            <a:pPr lvl="1"/>
            <a:r>
              <a:rPr lang="en-US" dirty="0" smtClean="0"/>
              <a:t>The architecture of each of the networks is a 2-d convolutional neural network based on the 19x19 grid of the Go board</a:t>
            </a:r>
          </a:p>
          <a:p>
            <a:r>
              <a:rPr lang="en-US" dirty="0" smtClean="0"/>
              <a:t>Stage one: The SL policy network is trained to imitate the play of professional Go players, using supervised learning</a:t>
            </a:r>
          </a:p>
          <a:p>
            <a:r>
              <a:rPr lang="en-US" dirty="0" smtClean="0"/>
              <a:t>Stage two (MCST): The algorithm plays games against itself and trains the RL policy and RL value networks using reinforcement learning</a:t>
            </a:r>
            <a:endParaRPr lang="en-US" dirty="0"/>
          </a:p>
        </p:txBody>
      </p:sp>
      <p:sp>
        <p:nvSpPr>
          <p:cNvPr id="4" name="TextBox 3"/>
          <p:cNvSpPr txBox="1"/>
          <p:nvPr/>
        </p:nvSpPr>
        <p:spPr>
          <a:xfrm>
            <a:off x="838200" y="1821305"/>
            <a:ext cx="10515600" cy="646331"/>
          </a:xfrm>
          <a:prstGeom prst="rect">
            <a:avLst/>
          </a:prstGeom>
          <a:noFill/>
        </p:spPr>
        <p:txBody>
          <a:bodyPr wrap="square" rtlCol="0">
            <a:spAutoFit/>
          </a:bodyPr>
          <a:lstStyle/>
          <a:p>
            <a:r>
              <a:rPr lang="en-US" dirty="0" smtClean="0"/>
              <a:t>Silver, Huang, et al, Hassabis, mastering the game of Go with deep neural networks and tree search, Nature VOL 529, 28 January 2016</a:t>
            </a:r>
            <a:endParaRPr lang="en-US" dirty="0"/>
          </a:p>
        </p:txBody>
      </p:sp>
      <p:sp>
        <p:nvSpPr>
          <p:cNvPr id="5" name="TextBox 4"/>
          <p:cNvSpPr txBox="1"/>
          <p:nvPr/>
        </p:nvSpPr>
        <p:spPr>
          <a:xfrm>
            <a:off x="5880683" y="7910818"/>
            <a:ext cx="4303552" cy="923330"/>
          </a:xfrm>
          <a:prstGeom prst="rect">
            <a:avLst/>
          </a:prstGeom>
          <a:noFill/>
        </p:spPr>
        <p:txBody>
          <a:bodyPr wrap="square" rtlCol="0">
            <a:spAutoFit/>
          </a:bodyPr>
          <a:lstStyle/>
          <a:p>
            <a:r>
              <a:rPr lang="en-US" dirty="0" smtClean="0">
                <a:solidFill>
                  <a:srgbClr val="00B0F0"/>
                </a:solidFill>
              </a:rPr>
              <a:t>Using deep learning to train the value function rather than simple linear combination of features.</a:t>
            </a:r>
            <a:endParaRPr lang="en-US" dirty="0">
              <a:solidFill>
                <a:srgbClr val="00B0F0"/>
              </a:solidFill>
            </a:endParaRPr>
          </a:p>
        </p:txBody>
      </p:sp>
      <p:sp>
        <p:nvSpPr>
          <p:cNvPr id="7" name="TextBox 6"/>
          <p:cNvSpPr txBox="1"/>
          <p:nvPr/>
        </p:nvSpPr>
        <p:spPr>
          <a:xfrm>
            <a:off x="1035691" y="8033929"/>
            <a:ext cx="3351751" cy="523220"/>
          </a:xfrm>
          <a:prstGeom prst="rect">
            <a:avLst/>
          </a:prstGeom>
          <a:noFill/>
        </p:spPr>
        <p:txBody>
          <a:bodyPr wrap="square" rtlCol="0">
            <a:spAutoFit/>
          </a:bodyPr>
          <a:lstStyle/>
          <a:p>
            <a:r>
              <a:rPr lang="en-US" sz="1400" dirty="0" smtClean="0">
                <a:solidFill>
                  <a:schemeClr val="accent1"/>
                </a:solidFill>
              </a:rPr>
              <a:t>Probabilistic sampling of the search tree based on the value function.</a:t>
            </a:r>
            <a:endParaRPr lang="en-US" sz="1400" dirty="0">
              <a:solidFill>
                <a:schemeClr val="accent1"/>
              </a:solidFill>
            </a:endParaRPr>
          </a:p>
        </p:txBody>
      </p:sp>
    </p:spTree>
    <p:extLst>
      <p:ext uri="{BB962C8B-B14F-4D97-AF65-F5344CB8AC3E}">
        <p14:creationId xmlns:p14="http://schemas.microsoft.com/office/powerpoint/2010/main" val="4132830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1316" y="1457165"/>
            <a:ext cx="8109367" cy="6229670"/>
          </a:xfrm>
          <a:prstGeom prst="rect">
            <a:avLst/>
          </a:prstGeom>
        </p:spPr>
      </p:pic>
      <p:sp>
        <p:nvSpPr>
          <p:cNvPr id="5" name="Rectangle 4"/>
          <p:cNvSpPr/>
          <p:nvPr/>
        </p:nvSpPr>
        <p:spPr>
          <a:xfrm>
            <a:off x="8716780" y="3290341"/>
            <a:ext cx="1986197" cy="4392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026" y="705199"/>
            <a:ext cx="3146561" cy="504256"/>
          </a:xfrm>
          <a:prstGeom prst="rect">
            <a:avLst/>
          </a:prstGeom>
        </p:spPr>
      </p:pic>
      <p:sp>
        <p:nvSpPr>
          <p:cNvPr id="7" name="TextBox 6"/>
          <p:cNvSpPr txBox="1"/>
          <p:nvPr/>
        </p:nvSpPr>
        <p:spPr>
          <a:xfrm>
            <a:off x="1434884" y="7682459"/>
            <a:ext cx="10515600" cy="646331"/>
          </a:xfrm>
          <a:prstGeom prst="rect">
            <a:avLst/>
          </a:prstGeom>
          <a:noFill/>
        </p:spPr>
        <p:txBody>
          <a:bodyPr wrap="square" rtlCol="0">
            <a:spAutoFit/>
          </a:bodyPr>
          <a:lstStyle/>
          <a:p>
            <a:r>
              <a:rPr lang="en-US" dirty="0" smtClean="0"/>
              <a:t>News about </a:t>
            </a:r>
            <a:r>
              <a:rPr lang="en-US" dirty="0" err="1" smtClean="0"/>
              <a:t>AlphaGo</a:t>
            </a:r>
            <a:r>
              <a:rPr lang="en-US" dirty="0" smtClean="0"/>
              <a:t>, (Silver, Huang, et al, Hassabis, mastering the game of Go with deep neural networks and tree search, Nature VOL 529, 28 January 2016)</a:t>
            </a:r>
            <a:endParaRPr lang="en-US" dirty="0"/>
          </a:p>
        </p:txBody>
      </p:sp>
    </p:spTree>
    <p:extLst>
      <p:ext uri="{BB962C8B-B14F-4D97-AF65-F5344CB8AC3E}">
        <p14:creationId xmlns:p14="http://schemas.microsoft.com/office/powerpoint/2010/main" val="649144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dirty="0"/>
              <a:t>Machine Learning (From A. Ng, </a:t>
            </a:r>
            <a:r>
              <a:rPr lang="en-US" dirty="0" smtClean="0"/>
              <a:t>Coursera course)</a:t>
            </a:r>
            <a:endParaRPr lang="en-US" dirty="0"/>
          </a:p>
          <a:p>
            <a:pPr lvl="1"/>
            <a:r>
              <a:rPr lang="en-US" dirty="0"/>
              <a:t>Grew out of AI</a:t>
            </a:r>
          </a:p>
          <a:p>
            <a:pPr lvl="1"/>
            <a:r>
              <a:rPr lang="en-US" dirty="0"/>
              <a:t>New capabilities for computers</a:t>
            </a:r>
          </a:p>
          <a:p>
            <a:pPr lvl="1"/>
            <a:r>
              <a:rPr lang="en-US" dirty="0"/>
              <a:t>You probably use machine learning many times a day without even realizing it (Google search, product recommendations, advertising)</a:t>
            </a:r>
          </a:p>
          <a:p>
            <a:r>
              <a:rPr lang="en-US" dirty="0"/>
              <a:t>Examples:</a:t>
            </a:r>
          </a:p>
          <a:p>
            <a:pPr lvl="1"/>
            <a:r>
              <a:rPr lang="en-US" dirty="0"/>
              <a:t>Database mining</a:t>
            </a:r>
          </a:p>
          <a:p>
            <a:pPr lvl="2"/>
            <a:r>
              <a:rPr lang="en-US" dirty="0"/>
              <a:t>Large data from growth of automation/web</a:t>
            </a:r>
          </a:p>
          <a:p>
            <a:pPr lvl="2"/>
            <a:r>
              <a:rPr lang="en-US" dirty="0"/>
              <a:t>E.g. : Web click data, medical records</a:t>
            </a:r>
            <a:r>
              <a:rPr lang="en-US" dirty="0" smtClean="0"/>
              <a:t>, biology</a:t>
            </a:r>
            <a:r>
              <a:rPr lang="en-US" dirty="0"/>
              <a:t>, engineering</a:t>
            </a:r>
          </a:p>
          <a:p>
            <a:pPr lvl="1"/>
            <a:r>
              <a:rPr lang="en-US" dirty="0"/>
              <a:t>Applications we can’t program by hand</a:t>
            </a:r>
          </a:p>
          <a:p>
            <a:pPr lvl="2"/>
            <a:r>
              <a:rPr lang="en-US" dirty="0"/>
              <a:t>E.g.:  Autonomous vehicles, handwriting rec, speech rec, NLP, computer vision</a:t>
            </a:r>
          </a:p>
          <a:p>
            <a:pPr lvl="1"/>
            <a:r>
              <a:rPr lang="en-US" dirty="0"/>
              <a:t>Self-customizing programs</a:t>
            </a:r>
          </a:p>
          <a:p>
            <a:pPr lvl="2"/>
            <a:r>
              <a:rPr lang="en-US" dirty="0"/>
              <a:t>E.g.: Netflix, Amazon product recommendations</a:t>
            </a:r>
          </a:p>
          <a:p>
            <a:pPr lvl="1"/>
            <a:r>
              <a:rPr lang="en-US" dirty="0"/>
              <a:t>Understanding human learning</a:t>
            </a:r>
          </a:p>
          <a:p>
            <a:pPr lvl="2"/>
            <a:r>
              <a:rPr lang="en-US" dirty="0"/>
              <a:t>E.g.: Modeling the human brain, real AI</a:t>
            </a:r>
          </a:p>
          <a:p>
            <a:pPr lvl="1"/>
            <a:r>
              <a:rPr lang="en-US" dirty="0"/>
              <a:t>Deep </a:t>
            </a:r>
            <a:r>
              <a:rPr lang="en-US" dirty="0" smtClean="0"/>
              <a:t>learning – approaching or exceeding human performance</a:t>
            </a:r>
            <a:endParaRPr lang="en-US" dirty="0"/>
          </a:p>
        </p:txBody>
      </p:sp>
      <p:sp>
        <p:nvSpPr>
          <p:cNvPr id="4" name="Title 1"/>
          <p:cNvSpPr>
            <a:spLocks noGrp="1"/>
          </p:cNvSpPr>
          <p:nvPr>
            <p:ph type="title"/>
          </p:nvPr>
        </p:nvSpPr>
        <p:spPr>
          <a:xfrm>
            <a:off x="838200" y="486836"/>
            <a:ext cx="10515600" cy="1472593"/>
          </a:xfrm>
        </p:spPr>
        <p:txBody>
          <a:bodyPr>
            <a:normAutofit/>
          </a:bodyPr>
          <a:lstStyle/>
          <a:p>
            <a:pPr algn="ctr"/>
            <a:r>
              <a:rPr lang="en-US" sz="4800" dirty="0" smtClean="0"/>
              <a:t>Machine Learning is All Around You,</a:t>
            </a:r>
            <a:br>
              <a:rPr lang="en-US" sz="4800" dirty="0" smtClean="0"/>
            </a:br>
            <a:r>
              <a:rPr lang="en-US" sz="4800" dirty="0" smtClean="0"/>
              <a:t>Every Day</a:t>
            </a:r>
            <a:endParaRPr lang="en-US" sz="4800" dirty="0"/>
          </a:p>
        </p:txBody>
      </p:sp>
    </p:spTree>
    <p:extLst>
      <p:ext uri="{BB962C8B-B14F-4D97-AF65-F5344CB8AC3E}">
        <p14:creationId xmlns:p14="http://schemas.microsoft.com/office/powerpoint/2010/main" val="2943617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663" y="408459"/>
            <a:ext cx="10515600" cy="1767417"/>
          </a:xfrm>
        </p:spPr>
        <p:txBody>
          <a:bodyPr>
            <a:normAutofit fontScale="90000"/>
          </a:bodyPr>
          <a:lstStyle/>
          <a:p>
            <a:pPr algn="ctr"/>
            <a:r>
              <a:rPr lang="en-US" dirty="0" smtClean="0"/>
              <a:t>Milestone: Achieving Human Parity in Conversational Speech Recognition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751" y="2822207"/>
            <a:ext cx="9760452" cy="4248368"/>
          </a:xfrm>
          <a:prstGeom prst="rect">
            <a:avLst/>
          </a:prstGeom>
        </p:spPr>
      </p:pic>
      <p:sp>
        <p:nvSpPr>
          <p:cNvPr id="6" name="TextBox 5"/>
          <p:cNvSpPr txBox="1"/>
          <p:nvPr/>
        </p:nvSpPr>
        <p:spPr>
          <a:xfrm>
            <a:off x="9111593" y="6336058"/>
            <a:ext cx="2455817" cy="369332"/>
          </a:xfrm>
          <a:prstGeom prst="rect">
            <a:avLst/>
          </a:prstGeom>
          <a:noFill/>
        </p:spPr>
        <p:txBody>
          <a:bodyPr wrap="square" rtlCol="0">
            <a:spAutoFit/>
          </a:bodyPr>
          <a:lstStyle/>
          <a:p>
            <a:r>
              <a:rPr lang="en-US" dirty="0" smtClean="0">
                <a:solidFill>
                  <a:srgbClr val="00B0F0"/>
                </a:solidFill>
              </a:rPr>
              <a:t>Ensemble performance</a:t>
            </a:r>
            <a:endParaRPr lang="en-US" dirty="0">
              <a:solidFill>
                <a:srgbClr val="00B0F0"/>
              </a:solidFill>
            </a:endParaRPr>
          </a:p>
        </p:txBody>
      </p:sp>
      <p:sp>
        <p:nvSpPr>
          <p:cNvPr id="7" name="TextBox 6"/>
          <p:cNvSpPr txBox="1"/>
          <p:nvPr/>
        </p:nvSpPr>
        <p:spPr>
          <a:xfrm>
            <a:off x="9126583" y="3753394"/>
            <a:ext cx="2586446" cy="1477328"/>
          </a:xfrm>
          <a:prstGeom prst="rect">
            <a:avLst/>
          </a:prstGeom>
          <a:noFill/>
        </p:spPr>
        <p:txBody>
          <a:bodyPr wrap="square" rtlCol="0">
            <a:spAutoFit/>
          </a:bodyPr>
          <a:lstStyle/>
          <a:p>
            <a:r>
              <a:rPr lang="en-US" dirty="0" smtClean="0"/>
              <a:t>Each system is a carefully engineered  combination of previously successful system components with a few innovations.</a:t>
            </a:r>
            <a:endParaRPr lang="en-US" dirty="0"/>
          </a:p>
        </p:txBody>
      </p:sp>
      <p:sp>
        <p:nvSpPr>
          <p:cNvPr id="3" name="TextBox 2"/>
          <p:cNvSpPr txBox="1"/>
          <p:nvPr/>
        </p:nvSpPr>
        <p:spPr>
          <a:xfrm>
            <a:off x="2218544" y="2175876"/>
            <a:ext cx="7824866" cy="646331"/>
          </a:xfrm>
          <a:prstGeom prst="rect">
            <a:avLst/>
          </a:prstGeom>
          <a:noFill/>
        </p:spPr>
        <p:txBody>
          <a:bodyPr wrap="square" rtlCol="0">
            <a:spAutoFit/>
          </a:bodyPr>
          <a:lstStyle/>
          <a:p>
            <a:r>
              <a:rPr lang="en-US" dirty="0" err="1" smtClean="0"/>
              <a:t>Xiong</a:t>
            </a:r>
            <a:r>
              <a:rPr lang="en-US" dirty="0" smtClean="0"/>
              <a:t>, et al, Zweig, Achieving Human Parity in Conversational Speech Recognition, Microsoft Technical Report MSR-TR-2016-71</a:t>
            </a:r>
            <a:endParaRPr lang="en-US" dirty="0"/>
          </a:p>
        </p:txBody>
      </p:sp>
      <p:sp>
        <p:nvSpPr>
          <p:cNvPr id="4" name="TextBox 3"/>
          <p:cNvSpPr txBox="1"/>
          <p:nvPr/>
        </p:nvSpPr>
        <p:spPr>
          <a:xfrm>
            <a:off x="2345961" y="7420131"/>
            <a:ext cx="4969239" cy="369332"/>
          </a:xfrm>
          <a:prstGeom prst="rect">
            <a:avLst/>
          </a:prstGeom>
          <a:noFill/>
        </p:spPr>
        <p:txBody>
          <a:bodyPr wrap="square" rtlCol="0">
            <a:spAutoFit/>
          </a:bodyPr>
          <a:lstStyle/>
          <a:p>
            <a:r>
              <a:rPr lang="en-US" dirty="0" smtClean="0"/>
              <a:t>Conclusion: Ensembles win benchmarks</a:t>
            </a:r>
            <a:endParaRPr lang="en-US" dirty="0"/>
          </a:p>
        </p:txBody>
      </p:sp>
      <p:sp>
        <p:nvSpPr>
          <p:cNvPr id="11" name="TextBox 10"/>
          <p:cNvSpPr txBox="1"/>
          <p:nvPr/>
        </p:nvSpPr>
        <p:spPr>
          <a:xfrm>
            <a:off x="8836702" y="7070575"/>
            <a:ext cx="2585803" cy="646331"/>
          </a:xfrm>
          <a:prstGeom prst="rect">
            <a:avLst/>
          </a:prstGeom>
          <a:noFill/>
        </p:spPr>
        <p:txBody>
          <a:bodyPr wrap="square" rtlCol="0">
            <a:spAutoFit/>
          </a:bodyPr>
          <a:lstStyle/>
          <a:p>
            <a:r>
              <a:rPr lang="en-US" dirty="0" smtClean="0">
                <a:solidFill>
                  <a:srgbClr val="FF0000"/>
                </a:solidFill>
              </a:rPr>
              <a:t>Matches human performance!</a:t>
            </a:r>
            <a:endParaRPr lang="en-US" dirty="0">
              <a:solidFill>
                <a:srgbClr val="FF0000"/>
              </a:solidFill>
            </a:endParaRPr>
          </a:p>
        </p:txBody>
      </p:sp>
    </p:spTree>
    <p:extLst>
      <p:ext uri="{BB962C8B-B14F-4D97-AF65-F5344CB8AC3E}">
        <p14:creationId xmlns:p14="http://schemas.microsoft.com/office/powerpoint/2010/main" val="709530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Can you get better learning just by adding more layers?</a:t>
            </a:r>
            <a:endParaRPr lang="en-US" dirty="0"/>
          </a:p>
        </p:txBody>
      </p:sp>
      <p:sp>
        <p:nvSpPr>
          <p:cNvPr id="3" name="Content Placeholder 2"/>
          <p:cNvSpPr>
            <a:spLocks noGrp="1"/>
          </p:cNvSpPr>
          <p:nvPr>
            <p:ph idx="1"/>
          </p:nvPr>
        </p:nvSpPr>
        <p:spPr/>
        <p:txBody>
          <a:bodyPr/>
          <a:lstStyle/>
          <a:p>
            <a:r>
              <a:rPr lang="en-US" dirty="0" smtClean="0"/>
              <a:t>Problem: Vanishing gradient</a:t>
            </a:r>
          </a:p>
          <a:p>
            <a:pPr lvl="1"/>
            <a:r>
              <a:rPr lang="en-US" dirty="0" smtClean="0"/>
              <a:t>After back propagating many layers, the gradient is close to 0</a:t>
            </a:r>
          </a:p>
          <a:p>
            <a:pPr lvl="1"/>
            <a:r>
              <a:rPr lang="en-US" dirty="0" smtClean="0"/>
              <a:t>This problem was eventually solved (intermediate normalization layers)</a:t>
            </a:r>
          </a:p>
          <a:p>
            <a:r>
              <a:rPr lang="en-US" dirty="0" smtClean="0"/>
              <a:t>Another problem: With additional layers, accuracy saturates and then rapidly degrades (Why?)</a:t>
            </a:r>
          </a:p>
          <a:p>
            <a:pPr lvl="1"/>
            <a:r>
              <a:rPr lang="en-US" dirty="0" smtClean="0"/>
              <a:t>Not due to overfitting: performance on training data also degrades</a:t>
            </a:r>
          </a:p>
          <a:p>
            <a:pPr lvl="1"/>
            <a:r>
              <a:rPr lang="en-US" dirty="0" smtClean="0"/>
              <a:t>(See a solution in next paper)</a:t>
            </a:r>
            <a:endParaRPr lang="en-US" dirty="0"/>
          </a:p>
        </p:txBody>
      </p:sp>
    </p:spTree>
    <p:extLst>
      <p:ext uri="{BB962C8B-B14F-4D97-AF65-F5344CB8AC3E}">
        <p14:creationId xmlns:p14="http://schemas.microsoft.com/office/powerpoint/2010/main" val="442252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Deep Residual Learning for Image Recognition</a:t>
            </a:r>
            <a:endParaRPr lang="en-US" dirty="0"/>
          </a:p>
        </p:txBody>
      </p:sp>
      <p:pic>
        <p:nvPicPr>
          <p:cNvPr id="4" name="Picture 3"/>
          <p:cNvPicPr>
            <a:picLocks noChangeAspect="1"/>
          </p:cNvPicPr>
          <p:nvPr/>
        </p:nvPicPr>
        <p:blipFill>
          <a:blip r:embed="rId2"/>
          <a:stretch>
            <a:fillRect/>
          </a:stretch>
        </p:blipFill>
        <p:spPr>
          <a:xfrm>
            <a:off x="3328987" y="3554104"/>
            <a:ext cx="5534025" cy="3352800"/>
          </a:xfrm>
          <a:prstGeom prst="rect">
            <a:avLst/>
          </a:prstGeom>
        </p:spPr>
      </p:pic>
      <p:sp>
        <p:nvSpPr>
          <p:cNvPr id="5" name="TextBox 4"/>
          <p:cNvSpPr txBox="1"/>
          <p:nvPr/>
        </p:nvSpPr>
        <p:spPr>
          <a:xfrm>
            <a:off x="1776334" y="2630774"/>
            <a:ext cx="8874177" cy="923330"/>
          </a:xfrm>
          <a:prstGeom prst="rect">
            <a:avLst/>
          </a:prstGeom>
          <a:noFill/>
        </p:spPr>
        <p:txBody>
          <a:bodyPr wrap="square" rtlCol="0">
            <a:spAutoFit/>
          </a:bodyPr>
          <a:lstStyle/>
          <a:p>
            <a:r>
              <a:rPr lang="en-US" u="sng" dirty="0">
                <a:hlinkClick r:id="rId3"/>
              </a:rPr>
              <a:t>https://arxiv.org/abs/.03385</a:t>
            </a:r>
            <a:r>
              <a:rPr lang="en-US" dirty="0"/>
              <a:t> (He, Zhang, Ren, Sun, Deep residual learning for image recognition, 2015;  Building DNNs with many more layers; Winner of ISVRC &amp; COCO 2015 competitions</a:t>
            </a:r>
            <a:r>
              <a:rPr lang="en-US" dirty="0" smtClean="0"/>
              <a:t>)</a:t>
            </a:r>
            <a:endParaRPr lang="en-US" dirty="0"/>
          </a:p>
        </p:txBody>
      </p:sp>
    </p:spTree>
    <p:extLst>
      <p:ext uri="{BB962C8B-B14F-4D97-AF65-F5344CB8AC3E}">
        <p14:creationId xmlns:p14="http://schemas.microsoft.com/office/powerpoint/2010/main" val="3693142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Deep Residual Learning for Image Recognition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7616" y="2865882"/>
            <a:ext cx="2838596" cy="6128065"/>
          </a:xfrm>
          <a:prstGeom prst="rect">
            <a:avLst/>
          </a:prstGeom>
        </p:spPr>
      </p:pic>
      <p:sp>
        <p:nvSpPr>
          <p:cNvPr id="5" name="TextBox 4"/>
          <p:cNvSpPr txBox="1"/>
          <p:nvPr/>
        </p:nvSpPr>
        <p:spPr>
          <a:xfrm>
            <a:off x="1658911" y="2110603"/>
            <a:ext cx="8874177" cy="923330"/>
          </a:xfrm>
          <a:prstGeom prst="rect">
            <a:avLst/>
          </a:prstGeom>
          <a:noFill/>
        </p:spPr>
        <p:txBody>
          <a:bodyPr wrap="square" rtlCol="0">
            <a:spAutoFit/>
          </a:bodyPr>
          <a:lstStyle/>
          <a:p>
            <a:r>
              <a:rPr lang="en-US" u="sng" dirty="0">
                <a:hlinkClick r:id="rId3"/>
              </a:rPr>
              <a:t>https://arxiv.org/abs/.03385</a:t>
            </a:r>
            <a:r>
              <a:rPr lang="en-US" dirty="0"/>
              <a:t> (He, Zhang, Ren, Sun, Deep residual learning for image recognition, 2015;  Building DNNs with many more layers; Winner of ISVRC &amp; COCO 2015 competitions</a:t>
            </a:r>
            <a:r>
              <a:rPr lang="en-US" dirty="0" smtClean="0"/>
              <a:t>)</a:t>
            </a:r>
            <a:endParaRPr lang="en-US" dirty="0"/>
          </a:p>
        </p:txBody>
      </p:sp>
      <p:sp>
        <p:nvSpPr>
          <p:cNvPr id="6" name="TextBox 5"/>
          <p:cNvSpPr txBox="1"/>
          <p:nvPr/>
        </p:nvSpPr>
        <p:spPr>
          <a:xfrm>
            <a:off x="7642371" y="4018327"/>
            <a:ext cx="3607266" cy="523220"/>
          </a:xfrm>
          <a:prstGeom prst="rect">
            <a:avLst/>
          </a:prstGeom>
          <a:noFill/>
        </p:spPr>
        <p:txBody>
          <a:bodyPr wrap="square" rtlCol="0">
            <a:spAutoFit/>
          </a:bodyPr>
          <a:lstStyle/>
          <a:p>
            <a:r>
              <a:rPr lang="en-US" sz="1400" dirty="0" smtClean="0"/>
              <a:t>Deep residual learning allows so many layers that it is difficult to show them on a slide.</a:t>
            </a:r>
            <a:endParaRPr lang="en-US" sz="1400" dirty="0"/>
          </a:p>
        </p:txBody>
      </p:sp>
      <p:sp>
        <p:nvSpPr>
          <p:cNvPr id="7" name="TextBox 6"/>
          <p:cNvSpPr txBox="1"/>
          <p:nvPr/>
        </p:nvSpPr>
        <p:spPr>
          <a:xfrm>
            <a:off x="1434517" y="4404220"/>
            <a:ext cx="2374085" cy="523220"/>
          </a:xfrm>
          <a:prstGeom prst="rect">
            <a:avLst/>
          </a:prstGeom>
          <a:noFill/>
        </p:spPr>
        <p:txBody>
          <a:bodyPr wrap="square" rtlCol="0">
            <a:spAutoFit/>
          </a:bodyPr>
          <a:lstStyle/>
          <a:p>
            <a:r>
              <a:rPr lang="en-US" sz="1400" dirty="0" smtClean="0"/>
              <a:t>Comparison of three systems, each with many layers.</a:t>
            </a:r>
            <a:endParaRPr lang="en-US" sz="1400" dirty="0"/>
          </a:p>
        </p:txBody>
      </p:sp>
    </p:spTree>
    <p:extLst>
      <p:ext uri="{BB962C8B-B14F-4D97-AF65-F5344CB8AC3E}">
        <p14:creationId xmlns:p14="http://schemas.microsoft.com/office/powerpoint/2010/main" val="2313467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Deep Residual Learning for Image Recognition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151" y="3246421"/>
            <a:ext cx="5543835" cy="3670489"/>
          </a:xfrm>
          <a:prstGeom prst="rect">
            <a:avLst/>
          </a:prstGeom>
        </p:spPr>
      </p:pic>
      <p:sp>
        <p:nvSpPr>
          <p:cNvPr id="5" name="TextBox 4"/>
          <p:cNvSpPr txBox="1"/>
          <p:nvPr/>
        </p:nvSpPr>
        <p:spPr>
          <a:xfrm>
            <a:off x="1869324" y="7427500"/>
            <a:ext cx="8874177" cy="1200329"/>
          </a:xfrm>
          <a:prstGeom prst="rect">
            <a:avLst/>
          </a:prstGeom>
          <a:noFill/>
        </p:spPr>
        <p:txBody>
          <a:bodyPr wrap="square" rtlCol="0">
            <a:spAutoFit/>
          </a:bodyPr>
          <a:lstStyle/>
          <a:p>
            <a:r>
              <a:rPr lang="en-US" u="sng" dirty="0">
                <a:hlinkClick r:id="rId3"/>
              </a:rPr>
              <a:t>https://arxiv.org/abs/.03385</a:t>
            </a:r>
            <a:r>
              <a:rPr lang="en-US" dirty="0"/>
              <a:t> (He, Zhang, Ren, Sun, Deep residual learning for image recognition, 2015;  Building DNNs with many more layers; Winner of ISVRC &amp; COCO 2015 competitions)</a:t>
            </a:r>
          </a:p>
          <a:p>
            <a:endParaRPr lang="en-US" dirty="0"/>
          </a:p>
        </p:txBody>
      </p:sp>
      <p:sp>
        <p:nvSpPr>
          <p:cNvPr id="6" name="TextBox 5"/>
          <p:cNvSpPr txBox="1"/>
          <p:nvPr/>
        </p:nvSpPr>
        <p:spPr>
          <a:xfrm>
            <a:off x="2172749" y="2617365"/>
            <a:ext cx="5998128" cy="307777"/>
          </a:xfrm>
          <a:prstGeom prst="rect">
            <a:avLst/>
          </a:prstGeom>
          <a:noFill/>
        </p:spPr>
        <p:txBody>
          <a:bodyPr wrap="square" rtlCol="0">
            <a:spAutoFit/>
          </a:bodyPr>
          <a:lstStyle/>
          <a:p>
            <a:pPr algn="ctr"/>
            <a:r>
              <a:rPr lang="en-US" sz="1400" dirty="0" smtClean="0"/>
              <a:t>Deep residual learning wins the 2015 competition.</a:t>
            </a:r>
            <a:endParaRPr lang="en-US" sz="1400" dirty="0"/>
          </a:p>
        </p:txBody>
      </p:sp>
      <p:sp>
        <p:nvSpPr>
          <p:cNvPr id="3" name="TextBox 2"/>
          <p:cNvSpPr txBox="1"/>
          <p:nvPr/>
        </p:nvSpPr>
        <p:spPr>
          <a:xfrm>
            <a:off x="8942664" y="5503178"/>
            <a:ext cx="2181138" cy="738664"/>
          </a:xfrm>
          <a:prstGeom prst="rect">
            <a:avLst/>
          </a:prstGeom>
          <a:noFill/>
        </p:spPr>
        <p:txBody>
          <a:bodyPr wrap="square" rtlCol="0">
            <a:spAutoFit/>
          </a:bodyPr>
          <a:lstStyle/>
          <a:p>
            <a:r>
              <a:rPr lang="en-US" sz="1400" dirty="0" smtClean="0">
                <a:solidFill>
                  <a:srgbClr val="00B0F0"/>
                </a:solidFill>
              </a:rPr>
              <a:t>Residual learning successfully trained 152 layers.</a:t>
            </a:r>
            <a:endParaRPr lang="en-US" sz="1400" dirty="0">
              <a:solidFill>
                <a:srgbClr val="00B0F0"/>
              </a:solidFill>
            </a:endParaRPr>
          </a:p>
        </p:txBody>
      </p:sp>
    </p:spTree>
    <p:extLst>
      <p:ext uri="{BB962C8B-B14F-4D97-AF65-F5344CB8AC3E}">
        <p14:creationId xmlns:p14="http://schemas.microsoft.com/office/powerpoint/2010/main" val="1856992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WaveNet</a:t>
            </a:r>
            <a:r>
              <a:rPr lang="en-US" dirty="0" smtClean="0"/>
              <a:t>: A Generative Model for Raw Audio</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127" y="2314807"/>
            <a:ext cx="7131417" cy="310531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994" y="5191365"/>
            <a:ext cx="6807550" cy="2838596"/>
          </a:xfrm>
          <a:prstGeom prst="rect">
            <a:avLst/>
          </a:prstGeom>
        </p:spPr>
      </p:pic>
      <p:sp>
        <p:nvSpPr>
          <p:cNvPr id="6" name="TextBox 5"/>
          <p:cNvSpPr txBox="1"/>
          <p:nvPr/>
        </p:nvSpPr>
        <p:spPr>
          <a:xfrm>
            <a:off x="1735810" y="8167607"/>
            <a:ext cx="6470543" cy="646331"/>
          </a:xfrm>
          <a:prstGeom prst="rect">
            <a:avLst/>
          </a:prstGeom>
          <a:noFill/>
        </p:spPr>
        <p:txBody>
          <a:bodyPr wrap="square" rtlCol="0">
            <a:spAutoFit/>
          </a:bodyPr>
          <a:lstStyle/>
          <a:p>
            <a:r>
              <a:rPr lang="en-US" u="sng" dirty="0">
                <a:hlinkClick r:id="rId4"/>
              </a:rPr>
              <a:t>https://regmedia.co.uk/2016/09/09/wavenet.pdf</a:t>
            </a:r>
            <a:r>
              <a:rPr lang="en-US" i="1" dirty="0"/>
              <a:t> </a:t>
            </a:r>
            <a:r>
              <a:rPr lang="en-US" dirty="0"/>
              <a:t>(van den Oord, et al, </a:t>
            </a:r>
            <a:r>
              <a:rPr lang="en-US" dirty="0" err="1"/>
              <a:t>WaveNet</a:t>
            </a:r>
            <a:r>
              <a:rPr lang="en-US" dirty="0"/>
              <a:t>: A Generative Model for Raw Audio, DeepMind, 2016)</a:t>
            </a:r>
          </a:p>
        </p:txBody>
      </p:sp>
      <p:sp>
        <p:nvSpPr>
          <p:cNvPr id="7" name="TextBox 6"/>
          <p:cNvSpPr txBox="1"/>
          <p:nvPr/>
        </p:nvSpPr>
        <p:spPr>
          <a:xfrm>
            <a:off x="8825218" y="3514987"/>
            <a:ext cx="1728132" cy="307777"/>
          </a:xfrm>
          <a:prstGeom prst="rect">
            <a:avLst/>
          </a:prstGeom>
          <a:noFill/>
        </p:spPr>
        <p:txBody>
          <a:bodyPr wrap="square" rtlCol="0">
            <a:spAutoFit/>
          </a:bodyPr>
          <a:lstStyle/>
          <a:p>
            <a:r>
              <a:rPr lang="en-US" sz="1400" dirty="0" smtClean="0"/>
              <a:t>Causal convolution</a:t>
            </a:r>
            <a:endParaRPr lang="en-US" sz="1400" dirty="0"/>
          </a:p>
        </p:txBody>
      </p:sp>
      <p:sp>
        <p:nvSpPr>
          <p:cNvPr id="8" name="TextBox 7"/>
          <p:cNvSpPr txBox="1"/>
          <p:nvPr/>
        </p:nvSpPr>
        <p:spPr>
          <a:xfrm>
            <a:off x="8640660" y="6149130"/>
            <a:ext cx="1661020" cy="523220"/>
          </a:xfrm>
          <a:prstGeom prst="rect">
            <a:avLst/>
          </a:prstGeom>
          <a:noFill/>
        </p:spPr>
        <p:txBody>
          <a:bodyPr wrap="square" rtlCol="0">
            <a:spAutoFit/>
          </a:bodyPr>
          <a:lstStyle/>
          <a:p>
            <a:r>
              <a:rPr lang="en-US" sz="1400" dirty="0" smtClean="0"/>
              <a:t>Dilated causal convolution</a:t>
            </a:r>
            <a:endParaRPr lang="en-US" sz="1400" dirty="0"/>
          </a:p>
        </p:txBody>
      </p:sp>
    </p:spTree>
    <p:extLst>
      <p:ext uri="{BB962C8B-B14F-4D97-AF65-F5344CB8AC3E}">
        <p14:creationId xmlns:p14="http://schemas.microsoft.com/office/powerpoint/2010/main" val="3880547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WaveNet</a:t>
            </a:r>
            <a:r>
              <a:rPr lang="en-US" dirty="0" smtClean="0"/>
              <a:t>: A Generative Model for Raw Audio</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4890" y="2587523"/>
            <a:ext cx="7182219" cy="3968954"/>
          </a:xfrm>
          <a:prstGeom prst="rect">
            <a:avLst/>
          </a:prstGeom>
        </p:spPr>
      </p:pic>
      <p:sp>
        <p:nvSpPr>
          <p:cNvPr id="6" name="TextBox 5"/>
          <p:cNvSpPr txBox="1"/>
          <p:nvPr/>
        </p:nvSpPr>
        <p:spPr>
          <a:xfrm>
            <a:off x="1611824" y="6734014"/>
            <a:ext cx="6354305" cy="738664"/>
          </a:xfrm>
          <a:prstGeom prst="rect">
            <a:avLst/>
          </a:prstGeom>
          <a:noFill/>
        </p:spPr>
        <p:txBody>
          <a:bodyPr wrap="square" rtlCol="0">
            <a:spAutoFit/>
          </a:bodyPr>
          <a:lstStyle/>
          <a:p>
            <a:r>
              <a:rPr lang="en-US" sz="1400" dirty="0" smtClean="0"/>
              <a:t>With </a:t>
            </a:r>
            <a:r>
              <a:rPr lang="en-US" sz="1400" dirty="0" smtClean="0">
                <a:solidFill>
                  <a:srgbClr val="00B0F0"/>
                </a:solidFill>
              </a:rPr>
              <a:t>dilated causal convolution</a:t>
            </a:r>
            <a:r>
              <a:rPr lang="en-US" sz="1400" dirty="0" smtClean="0"/>
              <a:t>, using residual learning to enable training many layers, </a:t>
            </a:r>
            <a:r>
              <a:rPr lang="en-US" sz="1400" dirty="0" err="1" smtClean="0"/>
              <a:t>WaveNet</a:t>
            </a:r>
            <a:r>
              <a:rPr lang="en-US" sz="1400" dirty="0" smtClean="0"/>
              <a:t> is able to produce synthetic speech that sounds much more natural than any previous systems.</a:t>
            </a:r>
            <a:endParaRPr lang="en-US" sz="1400" dirty="0"/>
          </a:p>
        </p:txBody>
      </p:sp>
      <p:sp>
        <p:nvSpPr>
          <p:cNvPr id="7" name="TextBox 6"/>
          <p:cNvSpPr txBox="1"/>
          <p:nvPr/>
        </p:nvSpPr>
        <p:spPr>
          <a:xfrm>
            <a:off x="7180976" y="4655890"/>
            <a:ext cx="2248250" cy="738664"/>
          </a:xfrm>
          <a:prstGeom prst="rect">
            <a:avLst/>
          </a:prstGeom>
          <a:noFill/>
        </p:spPr>
        <p:txBody>
          <a:bodyPr wrap="square" rtlCol="0">
            <a:spAutoFit/>
          </a:bodyPr>
          <a:lstStyle/>
          <a:p>
            <a:r>
              <a:rPr lang="en-US" sz="1400" dirty="0" smtClean="0"/>
              <a:t>As before, residual learning allows a large number of layers.</a:t>
            </a:r>
            <a:endParaRPr lang="en-US" sz="1400" dirty="0"/>
          </a:p>
        </p:txBody>
      </p:sp>
      <p:sp>
        <p:nvSpPr>
          <p:cNvPr id="8" name="TextBox 7"/>
          <p:cNvSpPr txBox="1"/>
          <p:nvPr/>
        </p:nvSpPr>
        <p:spPr>
          <a:xfrm>
            <a:off x="2079758" y="2019856"/>
            <a:ext cx="6470543" cy="646331"/>
          </a:xfrm>
          <a:prstGeom prst="rect">
            <a:avLst/>
          </a:prstGeom>
          <a:noFill/>
        </p:spPr>
        <p:txBody>
          <a:bodyPr wrap="square" rtlCol="0">
            <a:spAutoFit/>
          </a:bodyPr>
          <a:lstStyle/>
          <a:p>
            <a:r>
              <a:rPr lang="en-US" u="sng" dirty="0">
                <a:hlinkClick r:id="rId3"/>
              </a:rPr>
              <a:t>https://regmedia.co.uk/2016/09/09/wavenet.pdf</a:t>
            </a:r>
            <a:r>
              <a:rPr lang="en-US" i="1" dirty="0"/>
              <a:t> </a:t>
            </a:r>
            <a:r>
              <a:rPr lang="en-US" dirty="0"/>
              <a:t>(van den Oord, et al, </a:t>
            </a:r>
            <a:r>
              <a:rPr lang="en-US" dirty="0" err="1"/>
              <a:t>WaveNet</a:t>
            </a:r>
            <a:r>
              <a:rPr lang="en-US" dirty="0"/>
              <a:t>: A Generative Model for Raw Audio, DeepMind, 2016)</a:t>
            </a:r>
          </a:p>
        </p:txBody>
      </p:sp>
      <p:sp>
        <p:nvSpPr>
          <p:cNvPr id="4" name="TextBox 3"/>
          <p:cNvSpPr txBox="1"/>
          <p:nvPr/>
        </p:nvSpPr>
        <p:spPr>
          <a:xfrm>
            <a:off x="8380602" y="6734014"/>
            <a:ext cx="2973198" cy="523220"/>
          </a:xfrm>
          <a:prstGeom prst="rect">
            <a:avLst/>
          </a:prstGeom>
          <a:noFill/>
        </p:spPr>
        <p:txBody>
          <a:bodyPr wrap="square" rtlCol="0">
            <a:spAutoFit/>
          </a:bodyPr>
          <a:lstStyle/>
          <a:p>
            <a:r>
              <a:rPr lang="en-US" sz="1400" dirty="0" smtClean="0">
                <a:solidFill>
                  <a:srgbClr val="00B0F0"/>
                </a:solidFill>
              </a:rPr>
              <a:t>Dilated causal convolution and residual learning.</a:t>
            </a:r>
            <a:endParaRPr lang="en-US" sz="1400" dirty="0">
              <a:solidFill>
                <a:srgbClr val="00B0F0"/>
              </a:solidFill>
            </a:endParaRPr>
          </a:p>
        </p:txBody>
      </p:sp>
    </p:spTree>
    <p:extLst>
      <p:ext uri="{BB962C8B-B14F-4D97-AF65-F5344CB8AC3E}">
        <p14:creationId xmlns:p14="http://schemas.microsoft.com/office/powerpoint/2010/main" val="919179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 Sample of Handwritten </a:t>
            </a:r>
            <a:r>
              <a:rPr lang="en-US" dirty="0"/>
              <a:t>Digits (MNIST)</a:t>
            </a:r>
          </a:p>
        </p:txBody>
      </p:sp>
      <p:pic>
        <p:nvPicPr>
          <p:cNvPr id="1026" name="Picture 2" descr="Image result for images mnis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38562" y="2990508"/>
            <a:ext cx="4714875" cy="470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441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123" y="452262"/>
            <a:ext cx="10515600" cy="1767417"/>
          </a:xfrm>
        </p:spPr>
        <p:txBody>
          <a:bodyPr/>
          <a:lstStyle/>
          <a:p>
            <a:pPr algn="ctr"/>
            <a:r>
              <a:rPr lang="en-US" dirty="0"/>
              <a:t>Soft Decisions (Hinton, </a:t>
            </a:r>
            <a:r>
              <a:rPr lang="en-US" dirty="0" smtClean="0"/>
              <a:t>2015)</a:t>
            </a:r>
            <a:endParaRPr lang="en-US" dirty="0"/>
          </a:p>
        </p:txBody>
      </p:sp>
      <p:grpSp>
        <p:nvGrpSpPr>
          <p:cNvPr id="4" name="Group 3"/>
          <p:cNvGrpSpPr/>
          <p:nvPr/>
        </p:nvGrpSpPr>
        <p:grpSpPr>
          <a:xfrm>
            <a:off x="1784659" y="3020857"/>
            <a:ext cx="8802370" cy="5687057"/>
            <a:chOff x="0" y="-2107"/>
            <a:chExt cx="8802817" cy="5687569"/>
          </a:xfrm>
        </p:grpSpPr>
        <p:pic>
          <p:nvPicPr>
            <p:cNvPr id="5" name="Picture 4"/>
            <p:cNvPicPr/>
            <p:nvPr/>
          </p:nvPicPr>
          <p:blipFill>
            <a:blip r:embed="rId2"/>
            <a:stretch>
              <a:fillRect/>
            </a:stretch>
          </p:blipFill>
          <p:spPr>
            <a:xfrm>
              <a:off x="3822384" y="-2107"/>
              <a:ext cx="4980433" cy="5687569"/>
            </a:xfrm>
            <a:prstGeom prst="rect">
              <a:avLst/>
            </a:prstGeom>
          </p:spPr>
        </p:pic>
        <p:pic>
          <p:nvPicPr>
            <p:cNvPr id="6" name="Picture 5"/>
            <p:cNvPicPr/>
            <p:nvPr/>
          </p:nvPicPr>
          <p:blipFill>
            <a:blip r:embed="rId3"/>
            <a:stretch>
              <a:fillRect/>
            </a:stretch>
          </p:blipFill>
          <p:spPr>
            <a:xfrm>
              <a:off x="2851827" y="881166"/>
              <a:ext cx="1055716" cy="295102"/>
            </a:xfrm>
            <a:prstGeom prst="rect">
              <a:avLst/>
            </a:prstGeom>
          </p:spPr>
        </p:pic>
        <p:sp>
          <p:nvSpPr>
            <p:cNvPr id="7" name="Shape 615"/>
            <p:cNvSpPr/>
            <p:nvPr/>
          </p:nvSpPr>
          <p:spPr>
            <a:xfrm>
              <a:off x="2896892" y="1008054"/>
              <a:ext cx="839189" cy="0"/>
            </a:xfrm>
            <a:custGeom>
              <a:avLst/>
              <a:gdLst/>
              <a:ahLst/>
              <a:cxnLst/>
              <a:rect l="0" t="0" r="0" b="0"/>
              <a:pathLst>
                <a:path w="839189">
                  <a:moveTo>
                    <a:pt x="0" y="0"/>
                  </a:moveTo>
                  <a:lnTo>
                    <a:pt x="839189" y="0"/>
                  </a:lnTo>
                </a:path>
              </a:pathLst>
            </a:custGeom>
            <a:ln w="254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616"/>
            <p:cNvSpPr/>
            <p:nvPr/>
          </p:nvSpPr>
          <p:spPr>
            <a:xfrm>
              <a:off x="3645376" y="950494"/>
              <a:ext cx="115909" cy="116513"/>
            </a:xfrm>
            <a:custGeom>
              <a:avLst/>
              <a:gdLst/>
              <a:ahLst/>
              <a:cxnLst/>
              <a:rect l="0" t="0" r="0" b="0"/>
              <a:pathLst>
                <a:path w="115909" h="116513">
                  <a:moveTo>
                    <a:pt x="11271" y="827"/>
                  </a:moveTo>
                  <a:cubicBezTo>
                    <a:pt x="14415" y="0"/>
                    <a:pt x="17873" y="372"/>
                    <a:pt x="20903" y="2139"/>
                  </a:cubicBezTo>
                  <a:lnTo>
                    <a:pt x="115909" y="57560"/>
                  </a:lnTo>
                  <a:lnTo>
                    <a:pt x="20903" y="112979"/>
                  </a:lnTo>
                  <a:cubicBezTo>
                    <a:pt x="14844" y="116513"/>
                    <a:pt x="7068" y="114467"/>
                    <a:pt x="3535" y="108409"/>
                  </a:cubicBezTo>
                  <a:cubicBezTo>
                    <a:pt x="0" y="102350"/>
                    <a:pt x="2046" y="94574"/>
                    <a:pt x="8104" y="91039"/>
                  </a:cubicBezTo>
                  <a:lnTo>
                    <a:pt x="65499" y="57560"/>
                  </a:lnTo>
                  <a:lnTo>
                    <a:pt x="8104" y="24079"/>
                  </a:lnTo>
                  <a:cubicBezTo>
                    <a:pt x="2046" y="20545"/>
                    <a:pt x="0" y="12768"/>
                    <a:pt x="3535" y="6710"/>
                  </a:cubicBezTo>
                  <a:cubicBezTo>
                    <a:pt x="5301" y="3680"/>
                    <a:pt x="8129" y="1654"/>
                    <a:pt x="11271" y="827"/>
                  </a:cubicBez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en-US"/>
            </a:p>
          </p:txBody>
        </p:sp>
        <p:sp>
          <p:nvSpPr>
            <p:cNvPr id="9" name="Rectangle 8"/>
            <p:cNvSpPr/>
            <p:nvPr/>
          </p:nvSpPr>
          <p:spPr>
            <a:xfrm>
              <a:off x="0" y="716797"/>
              <a:ext cx="3740478" cy="452890"/>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400">
                  <a:solidFill>
                    <a:srgbClr val="000000"/>
                  </a:solidFill>
                  <a:effectLst/>
                  <a:latin typeface="Arial" panose="020B0604020202020204" pitchFamily="34" charset="0"/>
                  <a:ea typeface="Arial" panose="020B0604020202020204" pitchFamily="34" charset="0"/>
                  <a:cs typeface="Calibri" panose="020F0502020204030204" pitchFamily="34" charset="0"/>
                </a:rPr>
                <a:t>this 2 resembles a 1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p:cNvSpPr/>
            <p:nvPr/>
          </p:nvSpPr>
          <p:spPr>
            <a:xfrm>
              <a:off x="0" y="1072397"/>
              <a:ext cx="4304692" cy="452890"/>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400">
                  <a:solidFill>
                    <a:srgbClr val="000000"/>
                  </a:solidFill>
                  <a:effectLst/>
                  <a:latin typeface="Arial" panose="020B0604020202020204" pitchFamily="34" charset="0"/>
                  <a:ea typeface="Arial" panose="020B0604020202020204" pitchFamily="34" charset="0"/>
                  <a:cs typeface="Calibri" panose="020F0502020204030204" pitchFamily="34" charset="0"/>
                </a:rPr>
                <a:t>and nothing much else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1" name="Rectangle 10"/>
            <p:cNvSpPr/>
            <p:nvPr/>
          </p:nvSpPr>
          <p:spPr>
            <a:xfrm>
              <a:off x="36004" y="2192961"/>
              <a:ext cx="3064298" cy="452890"/>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400">
                  <a:solidFill>
                    <a:srgbClr val="000000"/>
                  </a:solidFill>
                  <a:effectLst/>
                  <a:latin typeface="Arial" panose="020B0604020202020204" pitchFamily="34" charset="0"/>
                  <a:ea typeface="Arial" panose="020B0604020202020204" pitchFamily="34" charset="0"/>
                  <a:cs typeface="Calibri" panose="020F0502020204030204" pitchFamily="34" charset="0"/>
                </a:rPr>
                <a:t>this 2 resembles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2" name="Rectangle 11"/>
            <p:cNvSpPr/>
            <p:nvPr/>
          </p:nvSpPr>
          <p:spPr>
            <a:xfrm>
              <a:off x="36004" y="2548561"/>
              <a:ext cx="225394" cy="452890"/>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400">
                  <a:solidFill>
                    <a:srgbClr val="000000"/>
                  </a:solidFill>
                  <a:effectLst/>
                  <a:latin typeface="Arial" panose="020B0604020202020204" pitchFamily="34" charset="0"/>
                  <a:ea typeface="Arial" panose="020B0604020202020204" pitchFamily="34" charset="0"/>
                  <a:cs typeface="Calibri" panose="020F0502020204030204" pitchFamily="34" charset="0"/>
                </a:rPr>
                <a:t>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3" name="Rectangle 12"/>
            <p:cNvSpPr/>
            <p:nvPr/>
          </p:nvSpPr>
          <p:spPr>
            <a:xfrm>
              <a:off x="205534" y="2548561"/>
              <a:ext cx="1578565" cy="452890"/>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400">
                  <a:solidFill>
                    <a:srgbClr val="000000"/>
                  </a:solidFill>
                  <a:effectLst/>
                  <a:latin typeface="Arial" panose="020B0604020202020204" pitchFamily="34" charset="0"/>
                  <a:ea typeface="Arial" panose="020B0604020202020204" pitchFamily="34" charset="0"/>
                  <a:cs typeface="Calibri" panose="020F0502020204030204" pitchFamily="34" charset="0"/>
                </a:rPr>
                <a:t>, 3, 7, 8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14" name="Picture 13"/>
            <p:cNvPicPr/>
            <p:nvPr/>
          </p:nvPicPr>
          <p:blipFill>
            <a:blip r:embed="rId4"/>
            <a:stretch>
              <a:fillRect/>
            </a:stretch>
          </p:blipFill>
          <p:spPr>
            <a:xfrm>
              <a:off x="2851827" y="2389925"/>
              <a:ext cx="1055716" cy="295102"/>
            </a:xfrm>
            <a:prstGeom prst="rect">
              <a:avLst/>
            </a:prstGeom>
          </p:spPr>
        </p:pic>
        <p:sp>
          <p:nvSpPr>
            <p:cNvPr id="15" name="Shape 623"/>
            <p:cNvSpPr/>
            <p:nvPr/>
          </p:nvSpPr>
          <p:spPr>
            <a:xfrm>
              <a:off x="2896892" y="2517317"/>
              <a:ext cx="839189" cy="0"/>
            </a:xfrm>
            <a:custGeom>
              <a:avLst/>
              <a:gdLst/>
              <a:ahLst/>
              <a:cxnLst/>
              <a:rect l="0" t="0" r="0" b="0"/>
              <a:pathLst>
                <a:path w="839189">
                  <a:moveTo>
                    <a:pt x="0" y="0"/>
                  </a:moveTo>
                  <a:lnTo>
                    <a:pt x="839189" y="0"/>
                  </a:lnTo>
                </a:path>
              </a:pathLst>
            </a:custGeom>
            <a:ln w="254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6" name="Shape 624"/>
            <p:cNvSpPr/>
            <p:nvPr/>
          </p:nvSpPr>
          <p:spPr>
            <a:xfrm>
              <a:off x="3645376" y="2459757"/>
              <a:ext cx="115909" cy="116513"/>
            </a:xfrm>
            <a:custGeom>
              <a:avLst/>
              <a:gdLst/>
              <a:ahLst/>
              <a:cxnLst/>
              <a:rect l="0" t="0" r="0" b="0"/>
              <a:pathLst>
                <a:path w="115909" h="116513">
                  <a:moveTo>
                    <a:pt x="11271" y="827"/>
                  </a:moveTo>
                  <a:cubicBezTo>
                    <a:pt x="14415" y="0"/>
                    <a:pt x="17873" y="372"/>
                    <a:pt x="20903" y="2139"/>
                  </a:cubicBezTo>
                  <a:lnTo>
                    <a:pt x="115909" y="57560"/>
                  </a:lnTo>
                  <a:lnTo>
                    <a:pt x="20903" y="112980"/>
                  </a:lnTo>
                  <a:cubicBezTo>
                    <a:pt x="14844" y="116513"/>
                    <a:pt x="7068" y="114467"/>
                    <a:pt x="3535" y="108409"/>
                  </a:cubicBezTo>
                  <a:cubicBezTo>
                    <a:pt x="0" y="102350"/>
                    <a:pt x="2046" y="94574"/>
                    <a:pt x="8104" y="91039"/>
                  </a:cubicBezTo>
                  <a:lnTo>
                    <a:pt x="65499" y="57560"/>
                  </a:lnTo>
                  <a:lnTo>
                    <a:pt x="8104" y="24079"/>
                  </a:lnTo>
                  <a:cubicBezTo>
                    <a:pt x="2046" y="20546"/>
                    <a:pt x="0" y="12768"/>
                    <a:pt x="3535" y="6710"/>
                  </a:cubicBezTo>
                  <a:cubicBezTo>
                    <a:pt x="5301" y="3680"/>
                    <a:pt x="8129" y="1654"/>
                    <a:pt x="11271" y="827"/>
                  </a:cubicBez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en-US"/>
            </a:p>
          </p:txBody>
        </p:sp>
        <p:sp>
          <p:nvSpPr>
            <p:cNvPr id="17" name="Rectangle 16"/>
            <p:cNvSpPr/>
            <p:nvPr/>
          </p:nvSpPr>
          <p:spPr>
            <a:xfrm>
              <a:off x="36004" y="3417096"/>
              <a:ext cx="3064298" cy="452890"/>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400">
                  <a:solidFill>
                    <a:srgbClr val="000000"/>
                  </a:solidFill>
                  <a:effectLst/>
                  <a:latin typeface="Arial" panose="020B0604020202020204" pitchFamily="34" charset="0"/>
                  <a:ea typeface="Arial" panose="020B0604020202020204" pitchFamily="34" charset="0"/>
                  <a:cs typeface="Calibri" panose="020F0502020204030204" pitchFamily="34" charset="0"/>
                </a:rPr>
                <a:t>this 2 resembles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8" name="Rectangle 17"/>
            <p:cNvSpPr/>
            <p:nvPr/>
          </p:nvSpPr>
          <p:spPr>
            <a:xfrm>
              <a:off x="36004" y="3772696"/>
              <a:ext cx="225394" cy="452890"/>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400">
                  <a:solidFill>
                    <a:srgbClr val="000000"/>
                  </a:solidFill>
                  <a:effectLst/>
                  <a:latin typeface="Arial" panose="020B0604020202020204" pitchFamily="34" charset="0"/>
                  <a:ea typeface="Arial" panose="020B0604020202020204" pitchFamily="34" charset="0"/>
                  <a:cs typeface="Calibri" panose="020F0502020204030204" pitchFamily="34" charset="0"/>
                </a:rPr>
                <a:t>4</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9" name="Rectangle 18"/>
            <p:cNvSpPr/>
            <p:nvPr/>
          </p:nvSpPr>
          <p:spPr>
            <a:xfrm>
              <a:off x="205534" y="3772696"/>
              <a:ext cx="1352929" cy="452890"/>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400">
                  <a:solidFill>
                    <a:srgbClr val="000000"/>
                  </a:solidFill>
                  <a:effectLst/>
                  <a:latin typeface="Arial" panose="020B0604020202020204" pitchFamily="34" charset="0"/>
                  <a:ea typeface="Arial" panose="020B0604020202020204" pitchFamily="34" charset="0"/>
                  <a:cs typeface="Calibri" panose="020F0502020204030204" pitchFamily="34" charset="0"/>
                </a:rPr>
                <a:t> and 7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0" name="Picture 19"/>
            <p:cNvPicPr/>
            <p:nvPr/>
          </p:nvPicPr>
          <p:blipFill>
            <a:blip r:embed="rId5"/>
            <a:stretch>
              <a:fillRect/>
            </a:stretch>
          </p:blipFill>
          <p:spPr>
            <a:xfrm>
              <a:off x="2851827" y="3616053"/>
              <a:ext cx="1055716" cy="290945"/>
            </a:xfrm>
            <a:prstGeom prst="rect">
              <a:avLst/>
            </a:prstGeom>
          </p:spPr>
        </p:pic>
        <p:sp>
          <p:nvSpPr>
            <p:cNvPr id="21" name="Shape 629"/>
            <p:cNvSpPr/>
            <p:nvPr/>
          </p:nvSpPr>
          <p:spPr>
            <a:xfrm>
              <a:off x="2896892" y="3741452"/>
              <a:ext cx="839189" cy="0"/>
            </a:xfrm>
            <a:custGeom>
              <a:avLst/>
              <a:gdLst/>
              <a:ahLst/>
              <a:cxnLst/>
              <a:rect l="0" t="0" r="0" b="0"/>
              <a:pathLst>
                <a:path w="839189">
                  <a:moveTo>
                    <a:pt x="0" y="0"/>
                  </a:moveTo>
                  <a:lnTo>
                    <a:pt x="839189" y="0"/>
                  </a:lnTo>
                </a:path>
              </a:pathLst>
            </a:custGeom>
            <a:ln w="254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2" name="Shape 630"/>
            <p:cNvSpPr/>
            <p:nvPr/>
          </p:nvSpPr>
          <p:spPr>
            <a:xfrm>
              <a:off x="3645376" y="3683893"/>
              <a:ext cx="115909" cy="116513"/>
            </a:xfrm>
            <a:custGeom>
              <a:avLst/>
              <a:gdLst/>
              <a:ahLst/>
              <a:cxnLst/>
              <a:rect l="0" t="0" r="0" b="0"/>
              <a:pathLst>
                <a:path w="115909" h="116513">
                  <a:moveTo>
                    <a:pt x="11271" y="827"/>
                  </a:moveTo>
                  <a:cubicBezTo>
                    <a:pt x="14415" y="0"/>
                    <a:pt x="17873" y="372"/>
                    <a:pt x="20903" y="2138"/>
                  </a:cubicBezTo>
                  <a:lnTo>
                    <a:pt x="115909" y="57559"/>
                  </a:lnTo>
                  <a:lnTo>
                    <a:pt x="20903" y="112979"/>
                  </a:lnTo>
                  <a:cubicBezTo>
                    <a:pt x="14844" y="116513"/>
                    <a:pt x="7068" y="114466"/>
                    <a:pt x="3535" y="108409"/>
                  </a:cubicBezTo>
                  <a:cubicBezTo>
                    <a:pt x="0" y="102349"/>
                    <a:pt x="2046" y="94573"/>
                    <a:pt x="8104" y="91038"/>
                  </a:cubicBezTo>
                  <a:lnTo>
                    <a:pt x="65499" y="57559"/>
                  </a:lnTo>
                  <a:lnTo>
                    <a:pt x="8104" y="24079"/>
                  </a:lnTo>
                  <a:cubicBezTo>
                    <a:pt x="2046" y="20544"/>
                    <a:pt x="0" y="12769"/>
                    <a:pt x="3535" y="6709"/>
                  </a:cubicBezTo>
                  <a:cubicBezTo>
                    <a:pt x="5301" y="3680"/>
                    <a:pt x="8129" y="1655"/>
                    <a:pt x="11271" y="827"/>
                  </a:cubicBezTo>
                  <a:close/>
                </a:path>
              </a:pathLst>
            </a:custGeom>
            <a:ln w="0" cap="flat">
              <a:round/>
            </a:ln>
          </p:spPr>
          <p:style>
            <a:lnRef idx="0">
              <a:srgbClr val="000000">
                <a:alpha val="0"/>
              </a:srgbClr>
            </a:lnRef>
            <a:fillRef idx="1">
              <a:srgbClr val="000000"/>
            </a:fillRef>
            <a:effectRef idx="0">
              <a:scrgbClr r="0" g="0" b="0"/>
            </a:effectRef>
            <a:fontRef idx="none"/>
          </p:style>
          <p:txBody>
            <a:bodyPr/>
            <a:lstStyle/>
            <a:p>
              <a:endParaRPr lang="en-US"/>
            </a:p>
          </p:txBody>
        </p:sp>
      </p:grpSp>
      <p:sp>
        <p:nvSpPr>
          <p:cNvPr id="3" name="TextBox 2"/>
          <p:cNvSpPr txBox="1"/>
          <p:nvPr/>
        </p:nvSpPr>
        <p:spPr>
          <a:xfrm>
            <a:off x="875276" y="1789648"/>
            <a:ext cx="3844977" cy="1754326"/>
          </a:xfrm>
          <a:prstGeom prst="rect">
            <a:avLst/>
          </a:prstGeom>
          <a:noFill/>
        </p:spPr>
        <p:txBody>
          <a:bodyPr wrap="square" rtlCol="0">
            <a:spAutoFit/>
          </a:bodyPr>
          <a:lstStyle/>
          <a:p>
            <a:r>
              <a:rPr lang="en-US" dirty="0" smtClean="0"/>
              <a:t>The “dark knowledge” is the knowledge available from the 2</a:t>
            </a:r>
            <a:r>
              <a:rPr lang="en-US" baseline="30000" dirty="0" smtClean="0"/>
              <a:t>nd</a:t>
            </a:r>
            <a:r>
              <a:rPr lang="en-US" dirty="0" smtClean="0"/>
              <a:t> best and other scores.  However, the scores need to be “softened” because the ensemble is too confident in the right answer.</a:t>
            </a:r>
            <a:endParaRPr lang="en-US" dirty="0"/>
          </a:p>
        </p:txBody>
      </p:sp>
      <p:sp>
        <p:nvSpPr>
          <p:cNvPr id="23" name="TextBox 22"/>
          <p:cNvSpPr txBox="1"/>
          <p:nvPr/>
        </p:nvSpPr>
        <p:spPr>
          <a:xfrm>
            <a:off x="5606849" y="1852047"/>
            <a:ext cx="3250432" cy="738664"/>
          </a:xfrm>
          <a:prstGeom prst="rect">
            <a:avLst/>
          </a:prstGeom>
          <a:noFill/>
        </p:spPr>
        <p:txBody>
          <a:bodyPr wrap="square" rtlCol="0">
            <a:spAutoFit/>
          </a:bodyPr>
          <a:lstStyle/>
          <a:p>
            <a:r>
              <a:rPr lang="en-US" sz="1400" dirty="0" smtClean="0"/>
              <a:t>The blue regions all look black with normal “hard” scoring.  The extra knowledge is in these “dark” regions.</a:t>
            </a:r>
            <a:endParaRPr lang="en-US" sz="1400" dirty="0"/>
          </a:p>
        </p:txBody>
      </p:sp>
      <p:sp>
        <p:nvSpPr>
          <p:cNvPr id="25" name="TextBox 24"/>
          <p:cNvSpPr txBox="1"/>
          <p:nvPr/>
        </p:nvSpPr>
        <p:spPr>
          <a:xfrm>
            <a:off x="645952" y="7603737"/>
            <a:ext cx="4379054" cy="923330"/>
          </a:xfrm>
          <a:prstGeom prst="rect">
            <a:avLst/>
          </a:prstGeom>
          <a:noFill/>
        </p:spPr>
        <p:txBody>
          <a:bodyPr wrap="square" rtlCol="0">
            <a:spAutoFit/>
          </a:bodyPr>
          <a:lstStyle/>
          <a:p>
            <a:r>
              <a:rPr lang="en-US" u="sng" dirty="0">
                <a:hlinkClick r:id="rId6"/>
              </a:rPr>
              <a:t>https://arxiv.org/abs/1503.02531</a:t>
            </a:r>
            <a:r>
              <a:rPr lang="en-US" dirty="0"/>
              <a:t> (Distilling the Knowledge of a Neural Network, Hinton, 2015, Uses MNIST as an example</a:t>
            </a:r>
            <a:r>
              <a:rPr lang="en-US" dirty="0" smtClean="0"/>
              <a:t>)</a:t>
            </a:r>
            <a:endParaRPr lang="en-US" dirty="0"/>
          </a:p>
        </p:txBody>
      </p:sp>
    </p:spTree>
    <p:extLst>
      <p:ext uri="{BB962C8B-B14F-4D97-AF65-F5344CB8AC3E}">
        <p14:creationId xmlns:p14="http://schemas.microsoft.com/office/powerpoint/2010/main" val="3700870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Distillation of Knowledge from an Ensemble to a Single Network</a:t>
            </a:r>
            <a:endParaRPr lang="en-US" dirty="0"/>
          </a:p>
        </p:txBody>
      </p:sp>
      <p:sp>
        <p:nvSpPr>
          <p:cNvPr id="3" name="Content Placeholder 2"/>
          <p:cNvSpPr>
            <a:spLocks noGrp="1"/>
          </p:cNvSpPr>
          <p:nvPr>
            <p:ph idx="1"/>
          </p:nvPr>
        </p:nvSpPr>
        <p:spPr>
          <a:xfrm>
            <a:off x="907942" y="2418668"/>
            <a:ext cx="10515600" cy="5801784"/>
          </a:xfrm>
        </p:spPr>
        <p:txBody>
          <a:bodyPr>
            <a:normAutofit lnSpcReduction="10000"/>
          </a:bodyPr>
          <a:lstStyle/>
          <a:p>
            <a:r>
              <a:rPr lang="en-US" dirty="0" smtClean="0"/>
              <a:t>Train the ensemble</a:t>
            </a:r>
          </a:p>
          <a:p>
            <a:r>
              <a:rPr lang="en-US" dirty="0" smtClean="0"/>
              <a:t>Average a soften version of the output of each member of the ensemble</a:t>
            </a:r>
          </a:p>
          <a:p>
            <a:r>
              <a:rPr lang="en-US" dirty="0" smtClean="0"/>
              <a:t>Use this average as the objective for training a single network</a:t>
            </a:r>
          </a:p>
          <a:p>
            <a:endParaRPr lang="en-US" dirty="0"/>
          </a:p>
          <a:p>
            <a:r>
              <a:rPr lang="en-US" dirty="0" smtClean="0"/>
              <a:t>Result: The single network is much closer to the performance of the ensemble than to the performance of a conventionally trained single network</a:t>
            </a:r>
            <a:endParaRPr lang="en-US" dirty="0"/>
          </a:p>
        </p:txBody>
      </p:sp>
      <p:sp>
        <p:nvSpPr>
          <p:cNvPr id="4" name="TextBox 3"/>
          <p:cNvSpPr txBox="1"/>
          <p:nvPr/>
        </p:nvSpPr>
        <p:spPr>
          <a:xfrm>
            <a:off x="3440624" y="7431438"/>
            <a:ext cx="7005234" cy="646331"/>
          </a:xfrm>
          <a:prstGeom prst="rect">
            <a:avLst/>
          </a:prstGeom>
          <a:noFill/>
        </p:spPr>
        <p:txBody>
          <a:bodyPr wrap="square" rtlCol="0">
            <a:spAutoFit/>
          </a:bodyPr>
          <a:lstStyle/>
          <a:p>
            <a:r>
              <a:rPr lang="en-US" u="sng" dirty="0">
                <a:hlinkClick r:id="rId2"/>
              </a:rPr>
              <a:t>https://arxiv.org/abs/1503.02531</a:t>
            </a:r>
            <a:r>
              <a:rPr lang="en-US" dirty="0"/>
              <a:t> (Distilling the Knowledge of a Neural Network, Hinton, 2015, Uses MNIST as an example</a:t>
            </a:r>
            <a:r>
              <a:rPr lang="en-US" dirty="0" smtClean="0"/>
              <a:t>)</a:t>
            </a:r>
            <a:endParaRPr lang="en-US" dirty="0"/>
          </a:p>
        </p:txBody>
      </p:sp>
      <p:sp>
        <p:nvSpPr>
          <p:cNvPr id="5" name="TextBox 4"/>
          <p:cNvSpPr txBox="1"/>
          <p:nvPr/>
        </p:nvSpPr>
        <p:spPr>
          <a:xfrm>
            <a:off x="6988029" y="4664279"/>
            <a:ext cx="3766657" cy="738664"/>
          </a:xfrm>
          <a:prstGeom prst="rect">
            <a:avLst/>
          </a:prstGeom>
          <a:noFill/>
        </p:spPr>
        <p:txBody>
          <a:bodyPr wrap="square" rtlCol="0">
            <a:spAutoFit/>
          </a:bodyPr>
          <a:lstStyle/>
          <a:p>
            <a:r>
              <a:rPr lang="en-US" sz="1400" dirty="0" smtClean="0">
                <a:solidFill>
                  <a:srgbClr val="00B0F0"/>
                </a:solidFill>
              </a:rPr>
              <a:t>Uses output of ensemble as supervision for a single network; Softens the output before averaging.</a:t>
            </a:r>
            <a:endParaRPr lang="en-US" sz="1400" dirty="0">
              <a:solidFill>
                <a:srgbClr val="00B0F0"/>
              </a:solidFill>
            </a:endParaRPr>
          </a:p>
        </p:txBody>
      </p:sp>
    </p:spTree>
    <p:extLst>
      <p:ext uri="{BB962C8B-B14F-4D97-AF65-F5344CB8AC3E}">
        <p14:creationId xmlns:p14="http://schemas.microsoft.com/office/powerpoint/2010/main" val="3819111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6836"/>
            <a:ext cx="10515600" cy="1472593"/>
          </a:xfrm>
        </p:spPr>
        <p:txBody>
          <a:bodyPr>
            <a:normAutofit/>
          </a:bodyPr>
          <a:lstStyle/>
          <a:p>
            <a:pPr algn="ctr"/>
            <a:r>
              <a:rPr lang="en-US" sz="4800" dirty="0"/>
              <a:t>Opportunities in Machine Learning with Artificial Neural Networks</a:t>
            </a:r>
          </a:p>
        </p:txBody>
      </p:sp>
      <p:sp>
        <p:nvSpPr>
          <p:cNvPr id="3" name="Content Placeholder 2"/>
          <p:cNvSpPr>
            <a:spLocks noGrp="1"/>
          </p:cNvSpPr>
          <p:nvPr>
            <p:ph idx="1"/>
          </p:nvPr>
        </p:nvSpPr>
        <p:spPr>
          <a:xfrm>
            <a:off x="838199" y="2434167"/>
            <a:ext cx="10874829" cy="5801784"/>
          </a:xfrm>
        </p:spPr>
        <p:txBody>
          <a:bodyPr/>
          <a:lstStyle/>
          <a:p>
            <a:r>
              <a:rPr lang="en-US" dirty="0" smtClean="0"/>
              <a:t>Great </a:t>
            </a:r>
            <a:r>
              <a:rPr lang="en-US" dirty="0"/>
              <a:t>advances are being made in deep learning</a:t>
            </a:r>
          </a:p>
        </p:txBody>
      </p:sp>
      <p:sp>
        <p:nvSpPr>
          <p:cNvPr id="4" name="Oval 3"/>
          <p:cNvSpPr/>
          <p:nvPr/>
        </p:nvSpPr>
        <p:spPr>
          <a:xfrm>
            <a:off x="2098766" y="5346670"/>
            <a:ext cx="7515497" cy="29787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solidFill>
                <a:schemeClr val="tx1"/>
              </a:solidFill>
            </a:endParaRPr>
          </a:p>
        </p:txBody>
      </p:sp>
      <p:cxnSp>
        <p:nvCxnSpPr>
          <p:cNvPr id="7" name="Straight Connector 6"/>
          <p:cNvCxnSpPr>
            <a:stCxn id="10" idx="1"/>
            <a:endCxn id="6" idx="3"/>
          </p:cNvCxnSpPr>
          <p:nvPr/>
        </p:nvCxnSpPr>
        <p:spPr>
          <a:xfrm flipH="1">
            <a:off x="6984274" y="5346670"/>
            <a:ext cx="1273628" cy="866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615543" y="5751784"/>
            <a:ext cx="2368731" cy="923330"/>
          </a:xfrm>
          <a:prstGeom prst="rect">
            <a:avLst/>
          </a:prstGeom>
          <a:noFill/>
        </p:spPr>
        <p:txBody>
          <a:bodyPr wrap="square" rtlCol="0">
            <a:spAutoFit/>
          </a:bodyPr>
          <a:lstStyle/>
          <a:p>
            <a:pPr algn="ctr"/>
            <a:r>
              <a:rPr lang="en-US" dirty="0"/>
              <a:t>Machine Learning using Artificial Neural Networks</a:t>
            </a:r>
          </a:p>
        </p:txBody>
      </p:sp>
      <p:sp>
        <p:nvSpPr>
          <p:cNvPr id="8" name="Oval 7"/>
          <p:cNvSpPr/>
          <p:nvPr/>
        </p:nvSpPr>
        <p:spPr>
          <a:xfrm>
            <a:off x="4746171" y="6644640"/>
            <a:ext cx="2238103" cy="123661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Deep Learning</a:t>
            </a:r>
          </a:p>
        </p:txBody>
      </p:sp>
      <p:sp>
        <p:nvSpPr>
          <p:cNvPr id="10" name="TextBox 9"/>
          <p:cNvSpPr txBox="1"/>
          <p:nvPr/>
        </p:nvSpPr>
        <p:spPr>
          <a:xfrm>
            <a:off x="8257902" y="4746505"/>
            <a:ext cx="3611880" cy="1200329"/>
          </a:xfrm>
          <a:prstGeom prst="rect">
            <a:avLst/>
          </a:prstGeom>
          <a:noFill/>
        </p:spPr>
        <p:txBody>
          <a:bodyPr wrap="square" rtlCol="0">
            <a:spAutoFit/>
          </a:bodyPr>
          <a:lstStyle/>
          <a:p>
            <a:r>
              <a:rPr lang="en-US" dirty="0"/>
              <a:t>The area of machine learning most associated with the opportunity of big data is deep learning based on artificial neural networks</a:t>
            </a:r>
          </a:p>
        </p:txBody>
      </p:sp>
      <p:cxnSp>
        <p:nvCxnSpPr>
          <p:cNvPr id="12" name="Straight Connector 11"/>
          <p:cNvCxnSpPr>
            <a:stCxn id="10" idx="1"/>
          </p:cNvCxnSpPr>
          <p:nvPr/>
        </p:nvCxnSpPr>
        <p:spPr>
          <a:xfrm flipH="1">
            <a:off x="6644640" y="7114176"/>
            <a:ext cx="1097280" cy="166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819371" y="6744844"/>
            <a:ext cx="3432103" cy="923330"/>
          </a:xfrm>
          <a:prstGeom prst="rect">
            <a:avLst/>
          </a:prstGeom>
          <a:noFill/>
        </p:spPr>
        <p:txBody>
          <a:bodyPr wrap="square" rtlCol="0">
            <a:spAutoFit/>
          </a:bodyPr>
          <a:lstStyle/>
          <a:p>
            <a:r>
              <a:rPr lang="en-US" dirty="0"/>
              <a:t>Accelerated progress repeatedly breaking records in performance benchmarks in many areas</a:t>
            </a:r>
          </a:p>
        </p:txBody>
      </p:sp>
      <p:sp>
        <p:nvSpPr>
          <p:cNvPr id="9" name="TextBox 8"/>
          <p:cNvSpPr txBox="1"/>
          <p:nvPr/>
        </p:nvSpPr>
        <p:spPr>
          <a:xfrm>
            <a:off x="1262743" y="6744844"/>
            <a:ext cx="2751908" cy="1200329"/>
          </a:xfrm>
          <a:prstGeom prst="rect">
            <a:avLst/>
          </a:prstGeom>
          <a:noFill/>
        </p:spPr>
        <p:txBody>
          <a:bodyPr wrap="square" rtlCol="0">
            <a:spAutoFit/>
          </a:bodyPr>
          <a:lstStyle/>
          <a:p>
            <a:r>
              <a:rPr lang="en-US" sz="2400" dirty="0"/>
              <a:t>Demonstrations of Super-Human Performance</a:t>
            </a:r>
          </a:p>
        </p:txBody>
      </p:sp>
      <p:cxnSp>
        <p:nvCxnSpPr>
          <p:cNvPr id="14" name="Straight Connector 13"/>
          <p:cNvCxnSpPr/>
          <p:nvPr/>
        </p:nvCxnSpPr>
        <p:spPr>
          <a:xfrm flipV="1">
            <a:off x="3466011" y="7280366"/>
            <a:ext cx="1541418" cy="104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004969" y="3405930"/>
            <a:ext cx="3884103" cy="646331"/>
          </a:xfrm>
          <a:prstGeom prst="rect">
            <a:avLst/>
          </a:prstGeom>
          <a:noFill/>
        </p:spPr>
        <p:txBody>
          <a:bodyPr wrap="square" rtlCol="0">
            <a:spAutoFit/>
          </a:bodyPr>
          <a:lstStyle/>
          <a:p>
            <a:r>
              <a:rPr lang="en-US" dirty="0" smtClean="0"/>
              <a:t>Artificial neural networks are networks of simple representations of neurons.</a:t>
            </a:r>
            <a:endParaRPr lang="en-US" dirty="0"/>
          </a:p>
        </p:txBody>
      </p:sp>
      <p:sp>
        <p:nvSpPr>
          <p:cNvPr id="11" name="TextBox 10"/>
          <p:cNvSpPr txBox="1"/>
          <p:nvPr/>
        </p:nvSpPr>
        <p:spPr>
          <a:xfrm>
            <a:off x="3036815" y="8095376"/>
            <a:ext cx="3003258" cy="646331"/>
          </a:xfrm>
          <a:prstGeom prst="rect">
            <a:avLst/>
          </a:prstGeom>
          <a:noFill/>
        </p:spPr>
        <p:txBody>
          <a:bodyPr wrap="square" rtlCol="0">
            <a:spAutoFit/>
          </a:bodyPr>
          <a:lstStyle/>
          <a:p>
            <a:r>
              <a:rPr lang="en-US" dirty="0" smtClean="0"/>
              <a:t>Many layers of artificial neurons</a:t>
            </a:r>
            <a:endParaRPr lang="en-US" dirty="0"/>
          </a:p>
        </p:txBody>
      </p:sp>
      <p:cxnSp>
        <p:nvCxnSpPr>
          <p:cNvPr id="16" name="Straight Connector 15"/>
          <p:cNvCxnSpPr>
            <a:stCxn id="11" idx="0"/>
          </p:cNvCxnSpPr>
          <p:nvPr/>
        </p:nvCxnSpPr>
        <p:spPr>
          <a:xfrm flipV="1">
            <a:off x="4538444" y="7575259"/>
            <a:ext cx="939567" cy="520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242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About the Course: An Introduction to Human-Aided Deep Learning</a:t>
            </a:r>
            <a:endParaRPr lang="en-US" dirty="0"/>
          </a:p>
        </p:txBody>
      </p:sp>
      <p:sp>
        <p:nvSpPr>
          <p:cNvPr id="3" name="Content Placeholder 2"/>
          <p:cNvSpPr>
            <a:spLocks noGrp="1"/>
          </p:cNvSpPr>
          <p:nvPr>
            <p:ph idx="1"/>
          </p:nvPr>
        </p:nvSpPr>
        <p:spPr/>
        <p:txBody>
          <a:bodyPr/>
          <a:lstStyle/>
          <a:p>
            <a:r>
              <a:rPr lang="en-US" dirty="0" smtClean="0"/>
              <a:t>This is a reading and research course</a:t>
            </a:r>
          </a:p>
          <a:p>
            <a:pPr lvl="1"/>
            <a:r>
              <a:rPr lang="en-US" dirty="0" smtClean="0"/>
              <a:t>That means that you will read state-of-the-art papers like those I have summarized and present them to your fellow students</a:t>
            </a:r>
          </a:p>
          <a:p>
            <a:pPr lvl="1"/>
            <a:r>
              <a:rPr lang="en-US" dirty="0" smtClean="0"/>
              <a:t>We will begin with simpler papers providing background in the techniques</a:t>
            </a:r>
          </a:p>
          <a:p>
            <a:pPr lvl="1"/>
            <a:r>
              <a:rPr lang="en-US" dirty="0" smtClean="0"/>
              <a:t>You will also have projects implementing these techniques</a:t>
            </a:r>
          </a:p>
          <a:p>
            <a:pPr lvl="1"/>
            <a:r>
              <a:rPr lang="en-US" dirty="0" smtClean="0"/>
              <a:t>You will eventually implement a state-of-the-art benchmark (up to the capacity of our computing facility)</a:t>
            </a:r>
          </a:p>
          <a:p>
            <a:pPr lvl="1"/>
            <a:r>
              <a:rPr lang="en-US" dirty="0" smtClean="0"/>
              <a:t>You will also have an opportunity to go beyond</a:t>
            </a:r>
          </a:p>
          <a:p>
            <a:pPr lvl="1"/>
            <a:endParaRPr lang="en-US" dirty="0"/>
          </a:p>
        </p:txBody>
      </p:sp>
    </p:spTree>
    <p:extLst>
      <p:ext uri="{BB962C8B-B14F-4D97-AF65-F5344CB8AC3E}">
        <p14:creationId xmlns:p14="http://schemas.microsoft.com/office/powerpoint/2010/main" val="190179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Some Remaining Problems</a:t>
            </a:r>
            <a:endParaRPr lang="en-US" dirty="0"/>
          </a:p>
        </p:txBody>
      </p:sp>
      <p:sp>
        <p:nvSpPr>
          <p:cNvPr id="3" name="Content Placeholder 2"/>
          <p:cNvSpPr>
            <a:spLocks noGrp="1"/>
          </p:cNvSpPr>
          <p:nvPr>
            <p:ph idx="1"/>
          </p:nvPr>
        </p:nvSpPr>
        <p:spPr/>
        <p:txBody>
          <a:bodyPr>
            <a:normAutofit lnSpcReduction="10000"/>
          </a:bodyPr>
          <a:lstStyle/>
          <a:p>
            <a:r>
              <a:rPr lang="en-US" dirty="0" smtClean="0"/>
              <a:t>Deep learning systems lack the wisdom of Socrates</a:t>
            </a:r>
          </a:p>
          <a:p>
            <a:pPr lvl="1"/>
            <a:r>
              <a:rPr lang="en-US" dirty="0" smtClean="0"/>
              <a:t>“The only thing I know is that I don’t know anything.”</a:t>
            </a:r>
          </a:p>
          <a:p>
            <a:r>
              <a:rPr lang="en-US" dirty="0" smtClean="0"/>
              <a:t>They are mysterious</a:t>
            </a:r>
          </a:p>
          <a:p>
            <a:pPr lvl="1"/>
            <a:r>
              <a:rPr lang="en-US" dirty="0" smtClean="0"/>
              <a:t>It is difficult or impossible to know what the nodes and weights of inner layers represent</a:t>
            </a:r>
          </a:p>
          <a:p>
            <a:r>
              <a:rPr lang="en-US" dirty="0" smtClean="0"/>
              <a:t>End-to-end training with no supplied expert knowledge is a major AI milestone</a:t>
            </a:r>
          </a:p>
          <a:p>
            <a:pPr lvl="1"/>
            <a:r>
              <a:rPr lang="en-US" dirty="0" smtClean="0"/>
              <a:t>But it is also a </a:t>
            </a:r>
            <a:r>
              <a:rPr lang="en-US" dirty="0" smtClean="0">
                <a:solidFill>
                  <a:srgbClr val="FF0000"/>
                </a:solidFill>
              </a:rPr>
              <a:t>major weakness and limitation</a:t>
            </a:r>
          </a:p>
          <a:p>
            <a:r>
              <a:rPr lang="en-US" dirty="0" smtClean="0"/>
              <a:t>Ethical issue</a:t>
            </a:r>
          </a:p>
          <a:p>
            <a:pPr lvl="1"/>
            <a:r>
              <a:rPr lang="en-US" dirty="0" smtClean="0">
                <a:solidFill>
                  <a:srgbClr val="FF0000"/>
                </a:solidFill>
              </a:rPr>
              <a:t>How can we control systems </a:t>
            </a:r>
            <a:r>
              <a:rPr lang="en-US" dirty="0" smtClean="0"/>
              <a:t>if we don’t know what they are doing, and they don’t take advice or guidance?</a:t>
            </a:r>
            <a:endParaRPr lang="en-US" dirty="0"/>
          </a:p>
        </p:txBody>
      </p:sp>
      <p:sp>
        <p:nvSpPr>
          <p:cNvPr id="4" name="TextBox 3"/>
          <p:cNvSpPr txBox="1"/>
          <p:nvPr/>
        </p:nvSpPr>
        <p:spPr>
          <a:xfrm>
            <a:off x="7390702" y="3504230"/>
            <a:ext cx="2734811" cy="461665"/>
          </a:xfrm>
          <a:prstGeom prst="rect">
            <a:avLst/>
          </a:prstGeom>
          <a:noFill/>
        </p:spPr>
        <p:txBody>
          <a:bodyPr wrap="square" rtlCol="0">
            <a:spAutoFit/>
          </a:bodyPr>
          <a:lstStyle/>
          <a:p>
            <a:pPr algn="ctr"/>
            <a:r>
              <a:rPr lang="en-US" sz="2400" dirty="0" smtClean="0">
                <a:solidFill>
                  <a:srgbClr val="FF0000"/>
                </a:solidFill>
              </a:rPr>
              <a:t>Over confidence.</a:t>
            </a:r>
            <a:endParaRPr lang="en-US" sz="2400" dirty="0">
              <a:solidFill>
                <a:srgbClr val="FF0000"/>
              </a:solidFill>
            </a:endParaRPr>
          </a:p>
        </p:txBody>
      </p:sp>
      <p:sp>
        <p:nvSpPr>
          <p:cNvPr id="6" name="TextBox 5"/>
          <p:cNvSpPr txBox="1"/>
          <p:nvPr/>
        </p:nvSpPr>
        <p:spPr>
          <a:xfrm>
            <a:off x="8086987" y="4504888"/>
            <a:ext cx="2483141" cy="461665"/>
          </a:xfrm>
          <a:prstGeom prst="rect">
            <a:avLst/>
          </a:prstGeom>
          <a:noFill/>
        </p:spPr>
        <p:txBody>
          <a:bodyPr wrap="square" rtlCol="0">
            <a:spAutoFit/>
          </a:bodyPr>
          <a:lstStyle/>
          <a:p>
            <a:r>
              <a:rPr lang="en-US" sz="2400" dirty="0" smtClean="0">
                <a:solidFill>
                  <a:srgbClr val="FF0000"/>
                </a:solidFill>
              </a:rPr>
              <a:t>Non-transparency</a:t>
            </a:r>
            <a:endParaRPr lang="en-US" sz="2400" dirty="0">
              <a:solidFill>
                <a:srgbClr val="FF0000"/>
              </a:solidFill>
            </a:endParaRPr>
          </a:p>
        </p:txBody>
      </p:sp>
    </p:spTree>
    <p:extLst>
      <p:ext uri="{BB962C8B-B14F-4D97-AF65-F5344CB8AC3E}">
        <p14:creationId xmlns:p14="http://schemas.microsoft.com/office/powerpoint/2010/main" val="2318851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Missing Ingredient: Human Knowledge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Dilemma: How can we give advice or control deep neural nets if we can’t what the node activations and connections weights mean?</a:t>
            </a:r>
          </a:p>
          <a:p>
            <a:endParaRPr lang="en-US" dirty="0"/>
          </a:p>
          <a:p>
            <a:r>
              <a:rPr lang="en-US" dirty="0" smtClean="0"/>
              <a:t>Idea: deep learning networks are good at learning many different things.  Why not use a deep learning network to learn how to communicate with deep learning networks?</a:t>
            </a:r>
          </a:p>
          <a:p>
            <a:endParaRPr lang="en-US" dirty="0" smtClean="0"/>
          </a:p>
          <a:p>
            <a:r>
              <a:rPr lang="en-US" dirty="0" smtClean="0"/>
              <a:t>Introducing the concept of a </a:t>
            </a:r>
            <a:r>
              <a:rPr lang="en-US" dirty="0" smtClean="0">
                <a:solidFill>
                  <a:srgbClr val="FF0000"/>
                </a:solidFill>
              </a:rPr>
              <a:t>Socratic coach</a:t>
            </a:r>
            <a:r>
              <a:rPr lang="en-US" dirty="0" smtClean="0"/>
              <a:t>: A Socratic coach is a second deep learning system associated with a primary deep learning system.  However, rather than studying the primary data, the Socratic coach studies the primary deep learning system itself.</a:t>
            </a:r>
          </a:p>
          <a:p>
            <a:r>
              <a:rPr lang="en-US" dirty="0" smtClean="0"/>
              <a:t>This concept changes the game.</a:t>
            </a:r>
            <a:endParaRPr lang="en-US" dirty="0"/>
          </a:p>
        </p:txBody>
      </p:sp>
    </p:spTree>
    <p:extLst>
      <p:ext uri="{BB962C8B-B14F-4D97-AF65-F5344CB8AC3E}">
        <p14:creationId xmlns:p14="http://schemas.microsoft.com/office/powerpoint/2010/main" val="3397557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the Objective of the Game Changes</a:t>
            </a:r>
            <a:endParaRPr lang="en-US" dirty="0"/>
          </a:p>
        </p:txBody>
      </p:sp>
      <p:sp>
        <p:nvSpPr>
          <p:cNvPr id="3" name="Content Placeholder 2"/>
          <p:cNvSpPr>
            <a:spLocks noGrp="1"/>
          </p:cNvSpPr>
          <p:nvPr>
            <p:ph idx="1"/>
          </p:nvPr>
        </p:nvSpPr>
        <p:spPr/>
        <p:txBody>
          <a:bodyPr>
            <a:normAutofit fontScale="92500"/>
          </a:bodyPr>
          <a:lstStyle/>
          <a:p>
            <a:r>
              <a:rPr lang="en-US" dirty="0" smtClean="0"/>
              <a:t>Being able to learn things on their own is one of the major achievements of deep learning systems.  Does assistance from humans undercut that achievement?</a:t>
            </a:r>
          </a:p>
          <a:p>
            <a:r>
              <a:rPr lang="en-US" dirty="0" smtClean="0"/>
              <a:t>In my opinion, if we can use machine learning to facilitate communication with end-to-end trained machines, we will have added to the achievement.  The objective becomes the performance of the combined system.</a:t>
            </a:r>
          </a:p>
          <a:p>
            <a:r>
              <a:rPr lang="en-US" dirty="0" smtClean="0"/>
              <a:t>The Socratic coach automates the task of a machine learning researcher.  That is, it does a task requiring intelligence better than a human can do it.</a:t>
            </a:r>
          </a:p>
        </p:txBody>
      </p:sp>
    </p:spTree>
    <p:extLst>
      <p:ext uri="{BB962C8B-B14F-4D97-AF65-F5344CB8AC3E}">
        <p14:creationId xmlns:p14="http://schemas.microsoft.com/office/powerpoint/2010/main" val="36602900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the Tactics of the Game Change</a:t>
            </a:r>
            <a:endParaRPr lang="en-US" dirty="0"/>
          </a:p>
        </p:txBody>
      </p:sp>
      <p:sp>
        <p:nvSpPr>
          <p:cNvPr id="3" name="Content Placeholder 2"/>
          <p:cNvSpPr>
            <a:spLocks noGrp="1"/>
          </p:cNvSpPr>
          <p:nvPr>
            <p:ph idx="1"/>
          </p:nvPr>
        </p:nvSpPr>
        <p:spPr/>
        <p:txBody>
          <a:bodyPr/>
          <a:lstStyle/>
          <a:p>
            <a:r>
              <a:rPr lang="en-US" dirty="0" smtClean="0"/>
              <a:t>Using an outside expect, the Socratic coach, that acquires knowledge about the primary machine learning system greatly facilitates development of improvements in the primary system.</a:t>
            </a:r>
          </a:p>
          <a:p>
            <a:pPr lvl="1"/>
            <a:r>
              <a:rPr lang="en-US" dirty="0" smtClean="0"/>
              <a:t>The Socratic coach learns to understand the primary system in ways that the primary system itself can’t even represent.</a:t>
            </a:r>
          </a:p>
          <a:p>
            <a:pPr lvl="1"/>
            <a:r>
              <a:rPr lang="en-US" dirty="0" smtClean="0"/>
              <a:t>The Socratic coach can automate development testing, doing many more experiments than could be done by hand.</a:t>
            </a:r>
            <a:endParaRPr lang="en-US" dirty="0"/>
          </a:p>
        </p:txBody>
      </p:sp>
    </p:spTree>
    <p:extLst>
      <p:ext uri="{BB962C8B-B14F-4D97-AF65-F5344CB8AC3E}">
        <p14:creationId xmlns:p14="http://schemas.microsoft.com/office/powerpoint/2010/main" val="1960162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the Game Changes for You</a:t>
            </a:r>
            <a:endParaRPr lang="en-US" dirty="0"/>
          </a:p>
        </p:txBody>
      </p:sp>
      <p:sp>
        <p:nvSpPr>
          <p:cNvPr id="3" name="Content Placeholder 2"/>
          <p:cNvSpPr>
            <a:spLocks noGrp="1"/>
          </p:cNvSpPr>
          <p:nvPr>
            <p:ph idx="1"/>
          </p:nvPr>
        </p:nvSpPr>
        <p:spPr/>
        <p:txBody>
          <a:bodyPr/>
          <a:lstStyle/>
          <a:p>
            <a:r>
              <a:rPr lang="en-US" dirty="0" smtClean="0"/>
              <a:t>Everything that you learn about deep learning can be applied to designing and developing Socratic coaches, which can in turn be used to help develop better primary systems.</a:t>
            </a:r>
          </a:p>
          <a:p>
            <a:r>
              <a:rPr lang="en-US" dirty="0" smtClean="0"/>
              <a:t>You will immediately be working at the cutting edge of new developments.</a:t>
            </a:r>
          </a:p>
          <a:p>
            <a:endParaRPr lang="en-US" dirty="0"/>
          </a:p>
          <a:p>
            <a:r>
              <a:rPr lang="en-US" dirty="0" smtClean="0"/>
              <a:t>There may be an opportunity to put this to practice in a follow-on course or as an intern for a start-up.</a:t>
            </a:r>
            <a:endParaRPr lang="en-US" dirty="0"/>
          </a:p>
        </p:txBody>
      </p:sp>
    </p:spTree>
    <p:extLst>
      <p:ext uri="{BB962C8B-B14F-4D97-AF65-F5344CB8AC3E}">
        <p14:creationId xmlns:p14="http://schemas.microsoft.com/office/powerpoint/2010/main" val="3244151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Take Action</a:t>
            </a:r>
            <a:endParaRPr lang="en-US" dirty="0"/>
          </a:p>
        </p:txBody>
      </p:sp>
      <p:sp>
        <p:nvSpPr>
          <p:cNvPr id="3" name="Content Placeholder 2"/>
          <p:cNvSpPr>
            <a:spLocks noGrp="1"/>
          </p:cNvSpPr>
          <p:nvPr>
            <p:ph idx="1"/>
          </p:nvPr>
        </p:nvSpPr>
        <p:spPr/>
        <p:txBody>
          <a:bodyPr/>
          <a:lstStyle/>
          <a:p>
            <a:r>
              <a:rPr lang="en-US" dirty="0" smtClean="0"/>
              <a:t>If you are excited about deep learning or about this opportunity to be at the cutting edge, please take the course 11-364: Introduction to Human-Aided Deep Learning</a:t>
            </a:r>
          </a:p>
          <a:p>
            <a:endParaRPr lang="en-US" dirty="0"/>
          </a:p>
          <a:p>
            <a:r>
              <a:rPr lang="en-US" dirty="0" smtClean="0"/>
              <a:t>In any case, best wishes to you and thank you for your attention.</a:t>
            </a:r>
            <a:endParaRPr lang="en-US" dirty="0"/>
          </a:p>
        </p:txBody>
      </p:sp>
    </p:spTree>
    <p:extLst>
      <p:ext uri="{BB962C8B-B14F-4D97-AF65-F5344CB8AC3E}">
        <p14:creationId xmlns:p14="http://schemas.microsoft.com/office/powerpoint/2010/main" val="1222447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800" dirty="0" smtClean="0"/>
              <a:t>S-17 --11-364:An Introduction to Human-Aided Deep Learning and Socratic Coaches</a:t>
            </a:r>
            <a:endParaRPr lang="en-US" sz="4800" dirty="0"/>
          </a:p>
        </p:txBody>
      </p:sp>
      <p:sp>
        <p:nvSpPr>
          <p:cNvPr id="3" name="Content Placeholder 2"/>
          <p:cNvSpPr>
            <a:spLocks noGrp="1"/>
          </p:cNvSpPr>
          <p:nvPr>
            <p:ph idx="1"/>
          </p:nvPr>
        </p:nvSpPr>
        <p:spPr>
          <a:xfrm>
            <a:off x="838200" y="2434167"/>
            <a:ext cx="10515600" cy="5899936"/>
          </a:xfrm>
        </p:spPr>
        <p:txBody>
          <a:bodyPr>
            <a:normAutofit lnSpcReduction="10000"/>
          </a:bodyPr>
          <a:lstStyle/>
          <a:p>
            <a:r>
              <a:rPr lang="en-US" dirty="0" smtClean="0"/>
              <a:t>You will read papers like those that I have discussed</a:t>
            </a:r>
          </a:p>
          <a:p>
            <a:pPr lvl="1"/>
            <a:r>
              <a:rPr lang="en-US" dirty="0" smtClean="0"/>
              <a:t>You will present summaries of these papers to your peers</a:t>
            </a:r>
          </a:p>
          <a:p>
            <a:pPr lvl="1"/>
            <a:r>
              <a:rPr lang="en-US" dirty="0" smtClean="0"/>
              <a:t>These papers are not be easy to read.  </a:t>
            </a:r>
          </a:p>
          <a:p>
            <a:pPr lvl="2"/>
            <a:r>
              <a:rPr lang="en-US" dirty="0" smtClean="0"/>
              <a:t>They assume a lot of prior knowledge from other papers.</a:t>
            </a:r>
          </a:p>
          <a:p>
            <a:r>
              <a:rPr lang="en-US" dirty="0" smtClean="0"/>
              <a:t>You will implement at least one of the systems</a:t>
            </a:r>
          </a:p>
          <a:p>
            <a:r>
              <a:rPr lang="en-US" dirty="0" smtClean="0"/>
              <a:t>You will replicate state-of-the-art results</a:t>
            </a:r>
          </a:p>
          <a:p>
            <a:endParaRPr lang="en-US" dirty="0"/>
          </a:p>
          <a:p>
            <a:endParaRPr lang="en-US" dirty="0" smtClean="0"/>
          </a:p>
          <a:p>
            <a:r>
              <a:rPr lang="en-US" dirty="0" smtClean="0"/>
              <a:t>Potential follow-on: Implementing ideas never tried before and/or interning with a start-up</a:t>
            </a:r>
          </a:p>
          <a:p>
            <a:pPr marL="0" indent="0">
              <a:buNone/>
            </a:pPr>
            <a:endParaRPr lang="en-US" dirty="0"/>
          </a:p>
        </p:txBody>
      </p:sp>
      <p:sp>
        <p:nvSpPr>
          <p:cNvPr id="4" name="TextBox 3"/>
          <p:cNvSpPr txBox="1"/>
          <p:nvPr/>
        </p:nvSpPr>
        <p:spPr>
          <a:xfrm>
            <a:off x="3013165" y="6191794"/>
            <a:ext cx="5077097" cy="738664"/>
          </a:xfrm>
          <a:prstGeom prst="rect">
            <a:avLst/>
          </a:prstGeom>
          <a:noFill/>
        </p:spPr>
        <p:txBody>
          <a:bodyPr wrap="square" rtlCol="0">
            <a:spAutoFit/>
          </a:bodyPr>
          <a:lstStyle/>
          <a:p>
            <a:r>
              <a:rPr lang="en-US" sz="1400" dirty="0" smtClean="0"/>
              <a:t>This will be a challenging course, but you will learn a lot.  I hope you will learn more than from any normal course. How much you learn will be up to you.</a:t>
            </a:r>
            <a:endParaRPr lang="en-US" sz="1400" dirty="0"/>
          </a:p>
        </p:txBody>
      </p:sp>
    </p:spTree>
    <p:extLst>
      <p:ext uri="{BB962C8B-B14F-4D97-AF65-F5344CB8AC3E}">
        <p14:creationId xmlns:p14="http://schemas.microsoft.com/office/powerpoint/2010/main" val="1442325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6836"/>
            <a:ext cx="10515600" cy="877269"/>
          </a:xfrm>
        </p:spPr>
        <p:txBody>
          <a:bodyPr>
            <a:noAutofit/>
          </a:bodyPr>
          <a:lstStyle/>
          <a:p>
            <a:pPr algn="ctr"/>
            <a:r>
              <a:rPr lang="en-US" sz="5400" dirty="0" smtClean="0"/>
              <a:t>Some of the Recent Successes of Deep Learning</a:t>
            </a:r>
            <a:endParaRPr lang="en-US" sz="5400" dirty="0"/>
          </a:p>
        </p:txBody>
      </p:sp>
      <p:sp>
        <p:nvSpPr>
          <p:cNvPr id="3" name="Content Placeholder 2"/>
          <p:cNvSpPr>
            <a:spLocks noGrp="1"/>
          </p:cNvSpPr>
          <p:nvPr>
            <p:ph idx="1"/>
          </p:nvPr>
        </p:nvSpPr>
        <p:spPr>
          <a:xfrm>
            <a:off x="838200" y="2091129"/>
            <a:ext cx="10515600" cy="5593188"/>
          </a:xfrm>
        </p:spPr>
        <p:txBody>
          <a:bodyPr>
            <a:normAutofit fontScale="92500" lnSpcReduction="20000"/>
          </a:bodyPr>
          <a:lstStyle/>
          <a:p>
            <a:r>
              <a:rPr lang="en-US" dirty="0" smtClean="0"/>
              <a:t>Super-human performance reading street signs</a:t>
            </a:r>
          </a:p>
          <a:p>
            <a:r>
              <a:rPr lang="en-US" dirty="0" smtClean="0"/>
              <a:t>Beating a top human player in the game of Go</a:t>
            </a:r>
          </a:p>
          <a:p>
            <a:r>
              <a:rPr lang="en-US" dirty="0" smtClean="0"/>
              <a:t>Beating previous performance by training an image recognition network with over 100 layers</a:t>
            </a:r>
          </a:p>
          <a:p>
            <a:r>
              <a:rPr lang="en-US" dirty="0" smtClean="0"/>
              <a:t>Human parity in recognizing conversational speech</a:t>
            </a:r>
          </a:p>
          <a:p>
            <a:r>
              <a:rPr lang="en-US" dirty="0" smtClean="0"/>
              <a:t>End-to-end training of state-of-the-art question answering in natural language</a:t>
            </a:r>
          </a:p>
          <a:p>
            <a:r>
              <a:rPr lang="en-US" dirty="0" smtClean="0"/>
              <a:t>Substantial improvement in naturalness of speech synthesis</a:t>
            </a:r>
          </a:p>
          <a:p>
            <a:r>
              <a:rPr lang="en-US" dirty="0" smtClean="0"/>
              <a:t>Approaching the accuracy of average human translators on some datasets</a:t>
            </a:r>
            <a:endParaRPr lang="en-US" dirty="0"/>
          </a:p>
        </p:txBody>
      </p:sp>
      <p:sp>
        <p:nvSpPr>
          <p:cNvPr id="4" name="TextBox 3"/>
          <p:cNvSpPr txBox="1"/>
          <p:nvPr/>
        </p:nvSpPr>
        <p:spPr>
          <a:xfrm>
            <a:off x="1224793" y="7776594"/>
            <a:ext cx="6652469" cy="523220"/>
          </a:xfrm>
          <a:prstGeom prst="rect">
            <a:avLst/>
          </a:prstGeom>
          <a:noFill/>
        </p:spPr>
        <p:txBody>
          <a:bodyPr wrap="square" rtlCol="0">
            <a:spAutoFit/>
          </a:bodyPr>
          <a:lstStyle/>
          <a:p>
            <a:r>
              <a:rPr lang="en-US" sz="1400" dirty="0" smtClean="0"/>
              <a:t>Deep learning is beginning to meet the grand challenge of AI: Demonstrate human-level performance on tasks that require intelligence when done by humans.</a:t>
            </a:r>
            <a:endParaRPr lang="en-US" sz="1400" dirty="0"/>
          </a:p>
        </p:txBody>
      </p:sp>
    </p:spTree>
    <p:extLst>
      <p:ext uri="{BB962C8B-B14F-4D97-AF65-F5344CB8AC3E}">
        <p14:creationId xmlns:p14="http://schemas.microsoft.com/office/powerpoint/2010/main" val="2855622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4254"/>
            <a:ext cx="10515600" cy="1767417"/>
          </a:xfrm>
        </p:spPr>
        <p:txBody>
          <a:bodyPr/>
          <a:lstStyle/>
          <a:p>
            <a:pPr algn="ctr"/>
            <a:r>
              <a:rPr lang="en-US" dirty="0" smtClean="0"/>
              <a:t>It is important to do it right!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819" y="2962668"/>
            <a:ext cx="8071265" cy="5848651"/>
          </a:xfrm>
          <a:prstGeom prst="rect">
            <a:avLst/>
          </a:prstGeom>
        </p:spPr>
      </p:pic>
      <p:sp>
        <p:nvSpPr>
          <p:cNvPr id="5" name="Rectangle 4"/>
          <p:cNvSpPr/>
          <p:nvPr/>
        </p:nvSpPr>
        <p:spPr>
          <a:xfrm>
            <a:off x="8506918" y="4287187"/>
            <a:ext cx="1896256" cy="3874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752114" y="4572000"/>
            <a:ext cx="3013166" cy="2585323"/>
          </a:xfrm>
          <a:prstGeom prst="rect">
            <a:avLst/>
          </a:prstGeom>
          <a:noFill/>
        </p:spPr>
        <p:txBody>
          <a:bodyPr wrap="square" rtlCol="0">
            <a:spAutoFit/>
          </a:bodyPr>
          <a:lstStyle/>
          <a:p>
            <a:r>
              <a:rPr lang="en-US" dirty="0" smtClean="0"/>
              <a:t>Deep learning raises particular issues because it is very difficult to interpret, much less control, what the millions of inner layer nodes represent or what they are doing.</a:t>
            </a:r>
          </a:p>
          <a:p>
            <a:endParaRPr lang="en-US" dirty="0"/>
          </a:p>
          <a:p>
            <a:r>
              <a:rPr lang="en-US" dirty="0" smtClean="0"/>
              <a:t>More on this subject later.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423" y="2271671"/>
            <a:ext cx="3146561" cy="504256"/>
          </a:xfrm>
          <a:prstGeom prst="rect">
            <a:avLst/>
          </a:prstGeom>
        </p:spPr>
      </p:pic>
      <p:sp>
        <p:nvSpPr>
          <p:cNvPr id="7" name="TextBox 6"/>
          <p:cNvSpPr txBox="1"/>
          <p:nvPr/>
        </p:nvSpPr>
        <p:spPr>
          <a:xfrm>
            <a:off x="8154099" y="2197916"/>
            <a:ext cx="2323751" cy="369332"/>
          </a:xfrm>
          <a:prstGeom prst="rect">
            <a:avLst/>
          </a:prstGeom>
          <a:noFill/>
        </p:spPr>
        <p:txBody>
          <a:bodyPr wrap="square" rtlCol="0">
            <a:spAutoFit/>
          </a:bodyPr>
          <a:lstStyle/>
          <a:p>
            <a:pPr algn="ctr"/>
            <a:r>
              <a:rPr lang="en-US" dirty="0" smtClean="0"/>
              <a:t>CMU in the news</a:t>
            </a:r>
            <a:endParaRPr lang="en-US" dirty="0"/>
          </a:p>
        </p:txBody>
      </p:sp>
      <p:sp>
        <p:nvSpPr>
          <p:cNvPr id="8" name="Freeform 7"/>
          <p:cNvSpPr/>
          <p:nvPr/>
        </p:nvSpPr>
        <p:spPr>
          <a:xfrm>
            <a:off x="4983061" y="2734811"/>
            <a:ext cx="1870745" cy="1082353"/>
          </a:xfrm>
          <a:custGeom>
            <a:avLst/>
            <a:gdLst>
              <a:gd name="connsiteX0" fmla="*/ 41945 w 1870745"/>
              <a:gd name="connsiteY0" fmla="*/ 830510 h 1082353"/>
              <a:gd name="connsiteX1" fmla="*/ 109056 w 1870745"/>
              <a:gd name="connsiteY1" fmla="*/ 838899 h 1082353"/>
              <a:gd name="connsiteX2" fmla="*/ 184557 w 1870745"/>
              <a:gd name="connsiteY2" fmla="*/ 855677 h 1082353"/>
              <a:gd name="connsiteX3" fmla="*/ 226502 w 1870745"/>
              <a:gd name="connsiteY3" fmla="*/ 864066 h 1082353"/>
              <a:gd name="connsiteX4" fmla="*/ 251669 w 1870745"/>
              <a:gd name="connsiteY4" fmla="*/ 880844 h 1082353"/>
              <a:gd name="connsiteX5" fmla="*/ 285225 w 1870745"/>
              <a:gd name="connsiteY5" fmla="*/ 889233 h 1082353"/>
              <a:gd name="connsiteX6" fmla="*/ 402671 w 1870745"/>
              <a:gd name="connsiteY6" fmla="*/ 914400 h 1082353"/>
              <a:gd name="connsiteX7" fmla="*/ 453005 w 1870745"/>
              <a:gd name="connsiteY7" fmla="*/ 922789 h 1082353"/>
              <a:gd name="connsiteX8" fmla="*/ 545284 w 1870745"/>
              <a:gd name="connsiteY8" fmla="*/ 947956 h 1082353"/>
              <a:gd name="connsiteX9" fmla="*/ 587229 w 1870745"/>
              <a:gd name="connsiteY9" fmla="*/ 956345 h 1082353"/>
              <a:gd name="connsiteX10" fmla="*/ 620785 w 1870745"/>
              <a:gd name="connsiteY10" fmla="*/ 964734 h 1082353"/>
              <a:gd name="connsiteX11" fmla="*/ 662730 w 1870745"/>
              <a:gd name="connsiteY11" fmla="*/ 973123 h 1082353"/>
              <a:gd name="connsiteX12" fmla="*/ 738231 w 1870745"/>
              <a:gd name="connsiteY12" fmla="*/ 998290 h 1082353"/>
              <a:gd name="connsiteX13" fmla="*/ 796954 w 1870745"/>
              <a:gd name="connsiteY13" fmla="*/ 1006679 h 1082353"/>
              <a:gd name="connsiteX14" fmla="*/ 847288 w 1870745"/>
              <a:gd name="connsiteY14" fmla="*/ 1015068 h 1082353"/>
              <a:gd name="connsiteX15" fmla="*/ 922789 w 1870745"/>
              <a:gd name="connsiteY15" fmla="*/ 1031846 h 1082353"/>
              <a:gd name="connsiteX16" fmla="*/ 956345 w 1870745"/>
              <a:gd name="connsiteY16" fmla="*/ 1040235 h 1082353"/>
              <a:gd name="connsiteX17" fmla="*/ 1107346 w 1870745"/>
              <a:gd name="connsiteY17" fmla="*/ 1057013 h 1082353"/>
              <a:gd name="connsiteX18" fmla="*/ 1409350 w 1870745"/>
              <a:gd name="connsiteY18" fmla="*/ 1082180 h 1082353"/>
              <a:gd name="connsiteX19" fmla="*/ 1661020 w 1870745"/>
              <a:gd name="connsiteY19" fmla="*/ 1073791 h 1082353"/>
              <a:gd name="connsiteX20" fmla="*/ 1694576 w 1870745"/>
              <a:gd name="connsiteY20" fmla="*/ 1057013 h 1082353"/>
              <a:gd name="connsiteX21" fmla="*/ 1753299 w 1870745"/>
              <a:gd name="connsiteY21" fmla="*/ 1015068 h 1082353"/>
              <a:gd name="connsiteX22" fmla="*/ 1803633 w 1870745"/>
              <a:gd name="connsiteY22" fmla="*/ 931178 h 1082353"/>
              <a:gd name="connsiteX23" fmla="*/ 1853967 w 1870745"/>
              <a:gd name="connsiteY23" fmla="*/ 822121 h 1082353"/>
              <a:gd name="connsiteX24" fmla="*/ 1870745 w 1870745"/>
              <a:gd name="connsiteY24" fmla="*/ 713064 h 1082353"/>
              <a:gd name="connsiteX25" fmla="*/ 1862356 w 1870745"/>
              <a:gd name="connsiteY25" fmla="*/ 536895 h 1082353"/>
              <a:gd name="connsiteX26" fmla="*/ 1845578 w 1870745"/>
              <a:gd name="connsiteY26" fmla="*/ 436228 h 1082353"/>
              <a:gd name="connsiteX27" fmla="*/ 1837189 w 1870745"/>
              <a:gd name="connsiteY27" fmla="*/ 343949 h 1082353"/>
              <a:gd name="connsiteX28" fmla="*/ 1803633 w 1870745"/>
              <a:gd name="connsiteY28" fmla="*/ 260059 h 1082353"/>
              <a:gd name="connsiteX29" fmla="*/ 1770077 w 1870745"/>
              <a:gd name="connsiteY29" fmla="*/ 218114 h 1082353"/>
              <a:gd name="connsiteX30" fmla="*/ 1753299 w 1870745"/>
              <a:gd name="connsiteY30" fmla="*/ 192947 h 1082353"/>
              <a:gd name="connsiteX31" fmla="*/ 1702965 w 1870745"/>
              <a:gd name="connsiteY31" fmla="*/ 159391 h 1082353"/>
              <a:gd name="connsiteX32" fmla="*/ 1677798 w 1870745"/>
              <a:gd name="connsiteY32" fmla="*/ 142613 h 1082353"/>
              <a:gd name="connsiteX33" fmla="*/ 1644242 w 1870745"/>
              <a:gd name="connsiteY33" fmla="*/ 134224 h 1082353"/>
              <a:gd name="connsiteX34" fmla="*/ 1568741 w 1870745"/>
              <a:gd name="connsiteY34" fmla="*/ 109057 h 1082353"/>
              <a:gd name="connsiteX35" fmla="*/ 1543574 w 1870745"/>
              <a:gd name="connsiteY35" fmla="*/ 100668 h 1082353"/>
              <a:gd name="connsiteX36" fmla="*/ 1501629 w 1870745"/>
              <a:gd name="connsiteY36" fmla="*/ 92279 h 1082353"/>
              <a:gd name="connsiteX37" fmla="*/ 1442906 w 1870745"/>
              <a:gd name="connsiteY37" fmla="*/ 83890 h 1082353"/>
              <a:gd name="connsiteX38" fmla="*/ 1375794 w 1870745"/>
              <a:gd name="connsiteY38" fmla="*/ 67112 h 1082353"/>
              <a:gd name="connsiteX39" fmla="*/ 1317071 w 1870745"/>
              <a:gd name="connsiteY39" fmla="*/ 58723 h 1082353"/>
              <a:gd name="connsiteX40" fmla="*/ 1283515 w 1870745"/>
              <a:gd name="connsiteY40" fmla="*/ 50334 h 1082353"/>
              <a:gd name="connsiteX41" fmla="*/ 1191236 w 1870745"/>
              <a:gd name="connsiteY41" fmla="*/ 33556 h 1082353"/>
              <a:gd name="connsiteX42" fmla="*/ 1040234 w 1870745"/>
              <a:gd name="connsiteY42" fmla="*/ 25167 h 1082353"/>
              <a:gd name="connsiteX43" fmla="*/ 981511 w 1870745"/>
              <a:gd name="connsiteY43" fmla="*/ 16778 h 1082353"/>
              <a:gd name="connsiteX44" fmla="*/ 956345 w 1870745"/>
              <a:gd name="connsiteY44" fmla="*/ 8389 h 1082353"/>
              <a:gd name="connsiteX45" fmla="*/ 872455 w 1870745"/>
              <a:gd name="connsiteY45" fmla="*/ 0 h 1082353"/>
              <a:gd name="connsiteX46" fmla="*/ 671119 w 1870745"/>
              <a:gd name="connsiteY46" fmla="*/ 8389 h 1082353"/>
              <a:gd name="connsiteX47" fmla="*/ 595618 w 1870745"/>
              <a:gd name="connsiteY47" fmla="*/ 41945 h 1082353"/>
              <a:gd name="connsiteX48" fmla="*/ 553673 w 1870745"/>
              <a:gd name="connsiteY48" fmla="*/ 50334 h 1082353"/>
              <a:gd name="connsiteX49" fmla="*/ 478172 w 1870745"/>
              <a:gd name="connsiteY49" fmla="*/ 67112 h 1082353"/>
              <a:gd name="connsiteX50" fmla="*/ 385893 w 1870745"/>
              <a:gd name="connsiteY50" fmla="*/ 83890 h 1082353"/>
              <a:gd name="connsiteX51" fmla="*/ 343948 w 1870745"/>
              <a:gd name="connsiteY51" fmla="*/ 92279 h 1082353"/>
              <a:gd name="connsiteX52" fmla="*/ 293614 w 1870745"/>
              <a:gd name="connsiteY52" fmla="*/ 100668 h 1082353"/>
              <a:gd name="connsiteX53" fmla="*/ 268447 w 1870745"/>
              <a:gd name="connsiteY53" fmla="*/ 117446 h 1082353"/>
              <a:gd name="connsiteX54" fmla="*/ 209724 w 1870745"/>
              <a:gd name="connsiteY54" fmla="*/ 134224 h 1082353"/>
              <a:gd name="connsiteX55" fmla="*/ 159390 w 1870745"/>
              <a:gd name="connsiteY55" fmla="*/ 184558 h 1082353"/>
              <a:gd name="connsiteX56" fmla="*/ 142612 w 1870745"/>
              <a:gd name="connsiteY56" fmla="*/ 209725 h 1082353"/>
              <a:gd name="connsiteX57" fmla="*/ 109056 w 1870745"/>
              <a:gd name="connsiteY57" fmla="*/ 243281 h 1082353"/>
              <a:gd name="connsiteX58" fmla="*/ 67111 w 1870745"/>
              <a:gd name="connsiteY58" fmla="*/ 276837 h 1082353"/>
              <a:gd name="connsiteX59" fmla="*/ 33556 w 1870745"/>
              <a:gd name="connsiteY59" fmla="*/ 318782 h 1082353"/>
              <a:gd name="connsiteX60" fmla="*/ 16778 w 1870745"/>
              <a:gd name="connsiteY60" fmla="*/ 343949 h 1082353"/>
              <a:gd name="connsiteX61" fmla="*/ 0 w 1870745"/>
              <a:gd name="connsiteY61" fmla="*/ 394283 h 1082353"/>
              <a:gd name="connsiteX62" fmla="*/ 8389 w 1870745"/>
              <a:gd name="connsiteY62" fmla="*/ 612396 h 1082353"/>
              <a:gd name="connsiteX63" fmla="*/ 25167 w 1870745"/>
              <a:gd name="connsiteY63" fmla="*/ 637563 h 1082353"/>
              <a:gd name="connsiteX64" fmla="*/ 67111 w 1870745"/>
              <a:gd name="connsiteY64" fmla="*/ 713064 h 1082353"/>
              <a:gd name="connsiteX65" fmla="*/ 83889 w 1870745"/>
              <a:gd name="connsiteY65" fmla="*/ 763398 h 1082353"/>
              <a:gd name="connsiteX66" fmla="*/ 159390 w 1870745"/>
              <a:gd name="connsiteY66" fmla="*/ 822121 h 1082353"/>
              <a:gd name="connsiteX67" fmla="*/ 167779 w 1870745"/>
              <a:gd name="connsiteY67" fmla="*/ 847288 h 108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870745" h="1082353">
                <a:moveTo>
                  <a:pt x="41945" y="830510"/>
                </a:moveTo>
                <a:cubicBezTo>
                  <a:pt x="64315" y="833306"/>
                  <a:pt x="86774" y="835471"/>
                  <a:pt x="109056" y="838899"/>
                </a:cubicBezTo>
                <a:cubicBezTo>
                  <a:pt x="150172" y="845225"/>
                  <a:pt x="146981" y="847327"/>
                  <a:pt x="184557" y="855677"/>
                </a:cubicBezTo>
                <a:cubicBezTo>
                  <a:pt x="198476" y="858770"/>
                  <a:pt x="212520" y="861270"/>
                  <a:pt x="226502" y="864066"/>
                </a:cubicBezTo>
                <a:cubicBezTo>
                  <a:pt x="234891" y="869659"/>
                  <a:pt x="242402" y="876872"/>
                  <a:pt x="251669" y="880844"/>
                </a:cubicBezTo>
                <a:cubicBezTo>
                  <a:pt x="262266" y="885386"/>
                  <a:pt x="273970" y="886732"/>
                  <a:pt x="285225" y="889233"/>
                </a:cubicBezTo>
                <a:cubicBezTo>
                  <a:pt x="324309" y="897918"/>
                  <a:pt x="363178" y="907818"/>
                  <a:pt x="402671" y="914400"/>
                </a:cubicBezTo>
                <a:cubicBezTo>
                  <a:pt x="419449" y="917196"/>
                  <a:pt x="436448" y="918893"/>
                  <a:pt x="453005" y="922789"/>
                </a:cubicBezTo>
                <a:cubicBezTo>
                  <a:pt x="484041" y="930091"/>
                  <a:pt x="514353" y="940223"/>
                  <a:pt x="545284" y="947956"/>
                </a:cubicBezTo>
                <a:cubicBezTo>
                  <a:pt x="559117" y="951414"/>
                  <a:pt x="573310" y="953252"/>
                  <a:pt x="587229" y="956345"/>
                </a:cubicBezTo>
                <a:cubicBezTo>
                  <a:pt x="598484" y="958846"/>
                  <a:pt x="609530" y="962233"/>
                  <a:pt x="620785" y="964734"/>
                </a:cubicBezTo>
                <a:cubicBezTo>
                  <a:pt x="634704" y="967827"/>
                  <a:pt x="649020" y="969206"/>
                  <a:pt x="662730" y="973123"/>
                </a:cubicBezTo>
                <a:cubicBezTo>
                  <a:pt x="688238" y="980411"/>
                  <a:pt x="712495" y="991856"/>
                  <a:pt x="738231" y="998290"/>
                </a:cubicBezTo>
                <a:cubicBezTo>
                  <a:pt x="757414" y="1003086"/>
                  <a:pt x="777411" y="1003672"/>
                  <a:pt x="796954" y="1006679"/>
                </a:cubicBezTo>
                <a:cubicBezTo>
                  <a:pt x="813766" y="1009265"/>
                  <a:pt x="830609" y="1011732"/>
                  <a:pt x="847288" y="1015068"/>
                </a:cubicBezTo>
                <a:cubicBezTo>
                  <a:pt x="872568" y="1020124"/>
                  <a:pt x="897668" y="1026049"/>
                  <a:pt x="922789" y="1031846"/>
                </a:cubicBezTo>
                <a:cubicBezTo>
                  <a:pt x="934023" y="1034439"/>
                  <a:pt x="944921" y="1038677"/>
                  <a:pt x="956345" y="1040235"/>
                </a:cubicBezTo>
                <a:cubicBezTo>
                  <a:pt x="1006524" y="1047078"/>
                  <a:pt x="1057012" y="1051420"/>
                  <a:pt x="1107346" y="1057013"/>
                </a:cubicBezTo>
                <a:cubicBezTo>
                  <a:pt x="1220744" y="1085363"/>
                  <a:pt x="1184903" y="1078560"/>
                  <a:pt x="1409350" y="1082180"/>
                </a:cubicBezTo>
                <a:cubicBezTo>
                  <a:pt x="1493276" y="1083534"/>
                  <a:pt x="1577130" y="1076587"/>
                  <a:pt x="1661020" y="1073791"/>
                </a:cubicBezTo>
                <a:cubicBezTo>
                  <a:pt x="1672205" y="1068198"/>
                  <a:pt x="1683718" y="1063218"/>
                  <a:pt x="1694576" y="1057013"/>
                </a:cubicBezTo>
                <a:cubicBezTo>
                  <a:pt x="1711750" y="1047200"/>
                  <a:pt x="1738895" y="1025871"/>
                  <a:pt x="1753299" y="1015068"/>
                </a:cubicBezTo>
                <a:cubicBezTo>
                  <a:pt x="1770077" y="987105"/>
                  <a:pt x="1791522" y="961456"/>
                  <a:pt x="1803633" y="931178"/>
                </a:cubicBezTo>
                <a:cubicBezTo>
                  <a:pt x="1829700" y="866011"/>
                  <a:pt x="1813677" y="902702"/>
                  <a:pt x="1853967" y="822121"/>
                </a:cubicBezTo>
                <a:cubicBezTo>
                  <a:pt x="1856321" y="807998"/>
                  <a:pt x="1870745" y="723858"/>
                  <a:pt x="1870745" y="713064"/>
                </a:cubicBezTo>
                <a:cubicBezTo>
                  <a:pt x="1870745" y="654274"/>
                  <a:pt x="1866545" y="595535"/>
                  <a:pt x="1862356" y="536895"/>
                </a:cubicBezTo>
                <a:cubicBezTo>
                  <a:pt x="1860044" y="504521"/>
                  <a:pt x="1852009" y="468383"/>
                  <a:pt x="1845578" y="436228"/>
                </a:cubicBezTo>
                <a:cubicBezTo>
                  <a:pt x="1842782" y="405468"/>
                  <a:pt x="1842557" y="374366"/>
                  <a:pt x="1837189" y="343949"/>
                </a:cubicBezTo>
                <a:cubicBezTo>
                  <a:pt x="1833915" y="325395"/>
                  <a:pt x="1815975" y="278572"/>
                  <a:pt x="1803633" y="260059"/>
                </a:cubicBezTo>
                <a:cubicBezTo>
                  <a:pt x="1793701" y="245161"/>
                  <a:pt x="1780820" y="232438"/>
                  <a:pt x="1770077" y="218114"/>
                </a:cubicBezTo>
                <a:cubicBezTo>
                  <a:pt x="1764028" y="210048"/>
                  <a:pt x="1760887" y="199586"/>
                  <a:pt x="1753299" y="192947"/>
                </a:cubicBezTo>
                <a:cubicBezTo>
                  <a:pt x="1738124" y="179668"/>
                  <a:pt x="1719743" y="170576"/>
                  <a:pt x="1702965" y="159391"/>
                </a:cubicBezTo>
                <a:cubicBezTo>
                  <a:pt x="1694576" y="153798"/>
                  <a:pt x="1687579" y="145058"/>
                  <a:pt x="1677798" y="142613"/>
                </a:cubicBezTo>
                <a:cubicBezTo>
                  <a:pt x="1666613" y="139817"/>
                  <a:pt x="1655285" y="137537"/>
                  <a:pt x="1644242" y="134224"/>
                </a:cubicBezTo>
                <a:lnTo>
                  <a:pt x="1568741" y="109057"/>
                </a:lnTo>
                <a:cubicBezTo>
                  <a:pt x="1560352" y="106261"/>
                  <a:pt x="1552245" y="102402"/>
                  <a:pt x="1543574" y="100668"/>
                </a:cubicBezTo>
                <a:cubicBezTo>
                  <a:pt x="1529592" y="97872"/>
                  <a:pt x="1515694" y="94623"/>
                  <a:pt x="1501629" y="92279"/>
                </a:cubicBezTo>
                <a:cubicBezTo>
                  <a:pt x="1482125" y="89028"/>
                  <a:pt x="1462295" y="87768"/>
                  <a:pt x="1442906" y="83890"/>
                </a:cubicBezTo>
                <a:cubicBezTo>
                  <a:pt x="1420295" y="79368"/>
                  <a:pt x="1398621" y="70373"/>
                  <a:pt x="1375794" y="67112"/>
                </a:cubicBezTo>
                <a:cubicBezTo>
                  <a:pt x="1356220" y="64316"/>
                  <a:pt x="1336525" y="62260"/>
                  <a:pt x="1317071" y="58723"/>
                </a:cubicBezTo>
                <a:cubicBezTo>
                  <a:pt x="1305727" y="56661"/>
                  <a:pt x="1294770" y="52835"/>
                  <a:pt x="1283515" y="50334"/>
                </a:cubicBezTo>
                <a:cubicBezTo>
                  <a:pt x="1266661" y="46589"/>
                  <a:pt x="1205806" y="34770"/>
                  <a:pt x="1191236" y="33556"/>
                </a:cubicBezTo>
                <a:cubicBezTo>
                  <a:pt x="1140999" y="29370"/>
                  <a:pt x="1090568" y="27963"/>
                  <a:pt x="1040234" y="25167"/>
                </a:cubicBezTo>
                <a:cubicBezTo>
                  <a:pt x="1020660" y="22371"/>
                  <a:pt x="1000900" y="20656"/>
                  <a:pt x="981511" y="16778"/>
                </a:cubicBezTo>
                <a:cubicBezTo>
                  <a:pt x="972840" y="15044"/>
                  <a:pt x="965085" y="9734"/>
                  <a:pt x="956345" y="8389"/>
                </a:cubicBezTo>
                <a:cubicBezTo>
                  <a:pt x="928569" y="4116"/>
                  <a:pt x="900418" y="2796"/>
                  <a:pt x="872455" y="0"/>
                </a:cubicBezTo>
                <a:cubicBezTo>
                  <a:pt x="805343" y="2796"/>
                  <a:pt x="737956" y="1705"/>
                  <a:pt x="671119" y="8389"/>
                </a:cubicBezTo>
                <a:cubicBezTo>
                  <a:pt x="587845" y="16716"/>
                  <a:pt x="648826" y="21992"/>
                  <a:pt x="595618" y="41945"/>
                </a:cubicBezTo>
                <a:cubicBezTo>
                  <a:pt x="582267" y="46952"/>
                  <a:pt x="567615" y="47346"/>
                  <a:pt x="553673" y="50334"/>
                </a:cubicBezTo>
                <a:lnTo>
                  <a:pt x="478172" y="67112"/>
                </a:lnTo>
                <a:cubicBezTo>
                  <a:pt x="394422" y="86439"/>
                  <a:pt x="509214" y="63336"/>
                  <a:pt x="385893" y="83890"/>
                </a:cubicBezTo>
                <a:cubicBezTo>
                  <a:pt x="371828" y="86234"/>
                  <a:pt x="357977" y="89728"/>
                  <a:pt x="343948" y="92279"/>
                </a:cubicBezTo>
                <a:cubicBezTo>
                  <a:pt x="327213" y="95322"/>
                  <a:pt x="310392" y="97872"/>
                  <a:pt x="293614" y="100668"/>
                </a:cubicBezTo>
                <a:cubicBezTo>
                  <a:pt x="285225" y="106261"/>
                  <a:pt x="277465" y="112937"/>
                  <a:pt x="268447" y="117446"/>
                </a:cubicBezTo>
                <a:cubicBezTo>
                  <a:pt x="256412" y="123463"/>
                  <a:pt x="220475" y="131536"/>
                  <a:pt x="209724" y="134224"/>
                </a:cubicBezTo>
                <a:cubicBezTo>
                  <a:pt x="192946" y="151002"/>
                  <a:pt x="172552" y="164815"/>
                  <a:pt x="159390" y="184558"/>
                </a:cubicBezTo>
                <a:cubicBezTo>
                  <a:pt x="153797" y="192947"/>
                  <a:pt x="149173" y="202070"/>
                  <a:pt x="142612" y="209725"/>
                </a:cubicBezTo>
                <a:cubicBezTo>
                  <a:pt x="132317" y="221735"/>
                  <a:pt x="119351" y="231271"/>
                  <a:pt x="109056" y="243281"/>
                </a:cubicBezTo>
                <a:cubicBezTo>
                  <a:pt x="78700" y="278697"/>
                  <a:pt x="109450" y="262724"/>
                  <a:pt x="67111" y="276837"/>
                </a:cubicBezTo>
                <a:cubicBezTo>
                  <a:pt x="24687" y="305120"/>
                  <a:pt x="53816" y="278261"/>
                  <a:pt x="33556" y="318782"/>
                </a:cubicBezTo>
                <a:cubicBezTo>
                  <a:pt x="29047" y="327800"/>
                  <a:pt x="20873" y="334736"/>
                  <a:pt x="16778" y="343949"/>
                </a:cubicBezTo>
                <a:cubicBezTo>
                  <a:pt x="9595" y="360110"/>
                  <a:pt x="0" y="394283"/>
                  <a:pt x="0" y="394283"/>
                </a:cubicBezTo>
                <a:cubicBezTo>
                  <a:pt x="2796" y="466987"/>
                  <a:pt x="902" y="540024"/>
                  <a:pt x="8389" y="612396"/>
                </a:cubicBezTo>
                <a:cubicBezTo>
                  <a:pt x="9426" y="622425"/>
                  <a:pt x="21072" y="628350"/>
                  <a:pt x="25167" y="637563"/>
                </a:cubicBezTo>
                <a:cubicBezTo>
                  <a:pt x="58015" y="711470"/>
                  <a:pt x="21177" y="667128"/>
                  <a:pt x="67111" y="713064"/>
                </a:cubicBezTo>
                <a:cubicBezTo>
                  <a:pt x="72704" y="729842"/>
                  <a:pt x="69174" y="753588"/>
                  <a:pt x="83889" y="763398"/>
                </a:cubicBezTo>
                <a:cubicBezTo>
                  <a:pt x="144094" y="803535"/>
                  <a:pt x="119964" y="782695"/>
                  <a:pt x="159390" y="822121"/>
                </a:cubicBezTo>
                <a:lnTo>
                  <a:pt x="167779" y="847288"/>
                </a:lnTo>
              </a:path>
            </a:pathLst>
          </a:cu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9401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Brief History of Pattern Recognition with Artificial Neural Networks</a:t>
            </a:r>
          </a:p>
        </p:txBody>
      </p:sp>
      <p:sp>
        <p:nvSpPr>
          <p:cNvPr id="3" name="Content Placeholder 2"/>
          <p:cNvSpPr>
            <a:spLocks noGrp="1"/>
          </p:cNvSpPr>
          <p:nvPr>
            <p:ph idx="1"/>
          </p:nvPr>
        </p:nvSpPr>
        <p:spPr/>
        <p:txBody>
          <a:bodyPr/>
          <a:lstStyle/>
          <a:p>
            <a:r>
              <a:rPr lang="en-US" dirty="0"/>
              <a:t>1950s Single neurons </a:t>
            </a:r>
            <a:r>
              <a:rPr lang="en-US" dirty="0" smtClean="0"/>
              <a:t>(Perceptron</a:t>
            </a:r>
            <a:r>
              <a:rPr lang="en-US" dirty="0"/>
              <a:t>)	</a:t>
            </a:r>
          </a:p>
          <a:p>
            <a:pPr lvl="1"/>
            <a:r>
              <a:rPr lang="en-US" dirty="0"/>
              <a:t>Adaptive learning</a:t>
            </a:r>
          </a:p>
          <a:p>
            <a:r>
              <a:rPr lang="en-US" dirty="0"/>
              <a:t>1960s Single layer of neurons	</a:t>
            </a:r>
          </a:p>
          <a:p>
            <a:pPr lvl="1"/>
            <a:r>
              <a:rPr lang="en-US" dirty="0"/>
              <a:t>Stochastic gradient descent (perceptron convergence theorem)</a:t>
            </a:r>
          </a:p>
          <a:p>
            <a:pPr lvl="1"/>
            <a:r>
              <a:rPr lang="en-US" dirty="0"/>
              <a:t>Negative result: some things can never be learned with a single layer, no matter how big (e.g. millions in retina)</a:t>
            </a:r>
          </a:p>
          <a:p>
            <a:pPr lvl="1"/>
            <a:r>
              <a:rPr lang="en-US" dirty="0"/>
              <a:t>Multiple layers is a hard integer programming problem</a:t>
            </a:r>
          </a:p>
          <a:p>
            <a:r>
              <a:rPr lang="en-US" dirty="0"/>
              <a:t>Gap in </a:t>
            </a:r>
            <a:r>
              <a:rPr lang="en-US" dirty="0" smtClean="0"/>
              <a:t>progress …</a:t>
            </a:r>
          </a:p>
          <a:p>
            <a:r>
              <a:rPr lang="en-US" dirty="0" smtClean="0"/>
              <a:t>… 1980s and later (continued on a later slide)</a:t>
            </a:r>
            <a:endParaRPr lang="en-US" dirty="0"/>
          </a:p>
        </p:txBody>
      </p:sp>
      <p:sp>
        <p:nvSpPr>
          <p:cNvPr id="4" name="TextBox 3"/>
          <p:cNvSpPr txBox="1"/>
          <p:nvPr/>
        </p:nvSpPr>
        <p:spPr>
          <a:xfrm>
            <a:off x="8045042" y="2550253"/>
            <a:ext cx="3179428" cy="307777"/>
          </a:xfrm>
          <a:prstGeom prst="rect">
            <a:avLst/>
          </a:prstGeom>
          <a:noFill/>
        </p:spPr>
        <p:txBody>
          <a:bodyPr wrap="square" rtlCol="0">
            <a:spAutoFit/>
          </a:bodyPr>
          <a:lstStyle/>
          <a:p>
            <a:r>
              <a:rPr lang="en-US" sz="1400" dirty="0" smtClean="0"/>
              <a:t>Rosenblatt, </a:t>
            </a:r>
            <a:r>
              <a:rPr lang="en-US" sz="1400" i="1" dirty="0" smtClean="0"/>
              <a:t>Principles of </a:t>
            </a:r>
            <a:r>
              <a:rPr lang="en-US" sz="1400" i="1" dirty="0" err="1" smtClean="0"/>
              <a:t>Neurodynamics</a:t>
            </a:r>
            <a:endParaRPr lang="en-US" sz="1400" dirty="0"/>
          </a:p>
        </p:txBody>
      </p:sp>
      <p:sp>
        <p:nvSpPr>
          <p:cNvPr id="6" name="TextBox 5"/>
          <p:cNvSpPr txBox="1"/>
          <p:nvPr/>
        </p:nvSpPr>
        <p:spPr>
          <a:xfrm>
            <a:off x="4496499" y="4865615"/>
            <a:ext cx="6727971" cy="307777"/>
          </a:xfrm>
          <a:prstGeom prst="rect">
            <a:avLst/>
          </a:prstGeom>
          <a:noFill/>
        </p:spPr>
        <p:txBody>
          <a:bodyPr wrap="square" rtlCol="0">
            <a:spAutoFit/>
          </a:bodyPr>
          <a:lstStyle/>
          <a:p>
            <a:pPr algn="ctr"/>
            <a:r>
              <a:rPr lang="en-US" sz="1400" dirty="0" smtClean="0"/>
              <a:t>Minsky, </a:t>
            </a:r>
            <a:r>
              <a:rPr lang="en-US" sz="1400" dirty="0" err="1" smtClean="0"/>
              <a:t>Papert</a:t>
            </a:r>
            <a:r>
              <a:rPr lang="en-US" sz="1400" dirty="0" smtClean="0"/>
              <a:t>, </a:t>
            </a:r>
            <a:r>
              <a:rPr lang="en-US" sz="1400" i="1" dirty="0" err="1" smtClean="0"/>
              <a:t>Perceptrons</a:t>
            </a:r>
            <a:r>
              <a:rPr lang="en-US" sz="1400" i="1" dirty="0" smtClean="0"/>
              <a:t>: An Introduction to Computational Geometry</a:t>
            </a:r>
            <a:endParaRPr lang="en-US" sz="1400" dirty="0"/>
          </a:p>
        </p:txBody>
      </p:sp>
    </p:spTree>
    <p:extLst>
      <p:ext uri="{BB962C8B-B14F-4D97-AF65-F5344CB8AC3E}">
        <p14:creationId xmlns:p14="http://schemas.microsoft.com/office/powerpoint/2010/main" val="1790887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was there a gap in progress</a:t>
            </a:r>
            <a:endParaRPr lang="en-US" dirty="0"/>
          </a:p>
        </p:txBody>
      </p:sp>
      <p:sp>
        <p:nvSpPr>
          <p:cNvPr id="3" name="Content Placeholder 2"/>
          <p:cNvSpPr>
            <a:spLocks noGrp="1"/>
          </p:cNvSpPr>
          <p:nvPr>
            <p:ph idx="1"/>
          </p:nvPr>
        </p:nvSpPr>
        <p:spPr/>
        <p:txBody>
          <a:bodyPr/>
          <a:lstStyle/>
          <a:p>
            <a:r>
              <a:rPr lang="en-US" dirty="0" smtClean="0"/>
              <a:t>Sometimes problems that seem very easy can actually be very hard</a:t>
            </a:r>
          </a:p>
          <a:p>
            <a:r>
              <a:rPr lang="en-US" dirty="0" smtClean="0"/>
              <a:t>It seems easy to tell at a glance whether two regions are connected</a:t>
            </a:r>
            <a:endParaRPr lang="en-US" dirty="0"/>
          </a:p>
        </p:txBody>
      </p:sp>
      <p:sp>
        <p:nvSpPr>
          <p:cNvPr id="4" name="Freeform 3"/>
          <p:cNvSpPr/>
          <p:nvPr/>
        </p:nvSpPr>
        <p:spPr>
          <a:xfrm>
            <a:off x="1050379" y="5101146"/>
            <a:ext cx="1779908" cy="1752500"/>
          </a:xfrm>
          <a:custGeom>
            <a:avLst/>
            <a:gdLst>
              <a:gd name="connsiteX0" fmla="*/ 160114 w 2250171"/>
              <a:gd name="connsiteY0" fmla="*/ 1516815 h 2378964"/>
              <a:gd name="connsiteX1" fmla="*/ 160114 w 2250171"/>
              <a:gd name="connsiteY1" fmla="*/ 1516815 h 2378964"/>
              <a:gd name="connsiteX2" fmla="*/ 247199 w 2250171"/>
              <a:gd name="connsiteY2" fmla="*/ 62484 h 2378964"/>
              <a:gd name="connsiteX3" fmla="*/ 308159 w 2250171"/>
              <a:gd name="connsiteY3" fmla="*/ 53775 h 2378964"/>
              <a:gd name="connsiteX4" fmla="*/ 360411 w 2250171"/>
              <a:gd name="connsiteY4" fmla="*/ 45067 h 2378964"/>
              <a:gd name="connsiteX5" fmla="*/ 604251 w 2250171"/>
              <a:gd name="connsiteY5" fmla="*/ 18941 h 2378964"/>
              <a:gd name="connsiteX6" fmla="*/ 917759 w 2250171"/>
              <a:gd name="connsiteY6" fmla="*/ 10233 h 2378964"/>
              <a:gd name="connsiteX7" fmla="*/ 1013554 w 2250171"/>
              <a:gd name="connsiteY7" fmla="*/ 45067 h 2378964"/>
              <a:gd name="connsiteX8" fmla="*/ 1074514 w 2250171"/>
              <a:gd name="connsiteY8" fmla="*/ 62484 h 2378964"/>
              <a:gd name="connsiteX9" fmla="*/ 1109348 w 2250171"/>
              <a:gd name="connsiteY9" fmla="*/ 88610 h 2378964"/>
              <a:gd name="connsiteX10" fmla="*/ 1179016 w 2250171"/>
              <a:gd name="connsiteY10" fmla="*/ 114735 h 2378964"/>
              <a:gd name="connsiteX11" fmla="*/ 1213851 w 2250171"/>
              <a:gd name="connsiteY11" fmla="*/ 132153 h 2378964"/>
              <a:gd name="connsiteX12" fmla="*/ 1292228 w 2250171"/>
              <a:gd name="connsiteY12" fmla="*/ 158278 h 2378964"/>
              <a:gd name="connsiteX13" fmla="*/ 1327062 w 2250171"/>
              <a:gd name="connsiteY13" fmla="*/ 184404 h 2378964"/>
              <a:gd name="connsiteX14" fmla="*/ 1388022 w 2250171"/>
              <a:gd name="connsiteY14" fmla="*/ 210530 h 2378964"/>
              <a:gd name="connsiteX15" fmla="*/ 1448982 w 2250171"/>
              <a:gd name="connsiteY15" fmla="*/ 227947 h 2378964"/>
              <a:gd name="connsiteX16" fmla="*/ 1501234 w 2250171"/>
              <a:gd name="connsiteY16" fmla="*/ 280198 h 2378964"/>
              <a:gd name="connsiteX17" fmla="*/ 1536068 w 2250171"/>
              <a:gd name="connsiteY17" fmla="*/ 297615 h 2378964"/>
              <a:gd name="connsiteX18" fmla="*/ 1562194 w 2250171"/>
              <a:gd name="connsiteY18" fmla="*/ 315033 h 2378964"/>
              <a:gd name="connsiteX19" fmla="*/ 1631862 w 2250171"/>
              <a:gd name="connsiteY19" fmla="*/ 367284 h 2378964"/>
              <a:gd name="connsiteX20" fmla="*/ 1675405 w 2250171"/>
              <a:gd name="connsiteY20" fmla="*/ 410827 h 2378964"/>
              <a:gd name="connsiteX21" fmla="*/ 1718948 w 2250171"/>
              <a:gd name="connsiteY21" fmla="*/ 436953 h 2378964"/>
              <a:gd name="connsiteX22" fmla="*/ 1797325 w 2250171"/>
              <a:gd name="connsiteY22" fmla="*/ 541455 h 2378964"/>
              <a:gd name="connsiteX23" fmla="*/ 1823451 w 2250171"/>
              <a:gd name="connsiteY23" fmla="*/ 558873 h 2378964"/>
              <a:gd name="connsiteX24" fmla="*/ 1849576 w 2250171"/>
              <a:gd name="connsiteY24" fmla="*/ 602415 h 2378964"/>
              <a:gd name="connsiteX25" fmla="*/ 1919245 w 2250171"/>
              <a:gd name="connsiteY25" fmla="*/ 698210 h 2378964"/>
              <a:gd name="connsiteX26" fmla="*/ 1945371 w 2250171"/>
              <a:gd name="connsiteY26" fmla="*/ 724335 h 2378964"/>
              <a:gd name="connsiteX27" fmla="*/ 1980205 w 2250171"/>
              <a:gd name="connsiteY27" fmla="*/ 741753 h 2378964"/>
              <a:gd name="connsiteX28" fmla="*/ 2067291 w 2250171"/>
              <a:gd name="connsiteY28" fmla="*/ 828838 h 2378964"/>
              <a:gd name="connsiteX29" fmla="*/ 2110834 w 2250171"/>
              <a:gd name="connsiteY29" fmla="*/ 872381 h 2378964"/>
              <a:gd name="connsiteX30" fmla="*/ 2145668 w 2250171"/>
              <a:gd name="connsiteY30" fmla="*/ 1003010 h 2378964"/>
              <a:gd name="connsiteX31" fmla="*/ 2163085 w 2250171"/>
              <a:gd name="connsiteY31" fmla="*/ 1072678 h 2378964"/>
              <a:gd name="connsiteX32" fmla="*/ 2171794 w 2250171"/>
              <a:gd name="connsiteY32" fmla="*/ 1212015 h 2378964"/>
              <a:gd name="connsiteX33" fmla="*/ 2215336 w 2250171"/>
              <a:gd name="connsiteY33" fmla="*/ 1351353 h 2378964"/>
              <a:gd name="connsiteX34" fmla="*/ 2224045 w 2250171"/>
              <a:gd name="connsiteY34" fmla="*/ 1508107 h 2378964"/>
              <a:gd name="connsiteX35" fmla="*/ 2232754 w 2250171"/>
              <a:gd name="connsiteY35" fmla="*/ 1551650 h 2378964"/>
              <a:gd name="connsiteX36" fmla="*/ 2241462 w 2250171"/>
              <a:gd name="connsiteY36" fmla="*/ 1630027 h 2378964"/>
              <a:gd name="connsiteX37" fmla="*/ 2250171 w 2250171"/>
              <a:gd name="connsiteY37" fmla="*/ 1690987 h 2378964"/>
              <a:gd name="connsiteX38" fmla="*/ 2232754 w 2250171"/>
              <a:gd name="connsiteY38" fmla="*/ 1839033 h 2378964"/>
              <a:gd name="connsiteX39" fmla="*/ 2180502 w 2250171"/>
              <a:gd name="connsiteY39" fmla="*/ 1908701 h 2378964"/>
              <a:gd name="connsiteX40" fmla="*/ 2163085 w 2250171"/>
              <a:gd name="connsiteY40" fmla="*/ 1934827 h 2378964"/>
              <a:gd name="connsiteX41" fmla="*/ 2128251 w 2250171"/>
              <a:gd name="connsiteY41" fmla="*/ 2021913 h 2378964"/>
              <a:gd name="connsiteX42" fmla="*/ 2058582 w 2250171"/>
              <a:gd name="connsiteY42" fmla="*/ 2135124 h 2378964"/>
              <a:gd name="connsiteX43" fmla="*/ 1971496 w 2250171"/>
              <a:gd name="connsiteY43" fmla="*/ 2239627 h 2378964"/>
              <a:gd name="connsiteX44" fmla="*/ 1927954 w 2250171"/>
              <a:gd name="connsiteY44" fmla="*/ 2265753 h 2378964"/>
              <a:gd name="connsiteX45" fmla="*/ 1875702 w 2250171"/>
              <a:gd name="connsiteY45" fmla="*/ 2309295 h 2378964"/>
              <a:gd name="connsiteX46" fmla="*/ 1840868 w 2250171"/>
              <a:gd name="connsiteY46" fmla="*/ 2318004 h 2378964"/>
              <a:gd name="connsiteX47" fmla="*/ 1736365 w 2250171"/>
              <a:gd name="connsiteY47" fmla="*/ 2335421 h 2378964"/>
              <a:gd name="connsiteX48" fmla="*/ 1701531 w 2250171"/>
              <a:gd name="connsiteY48" fmla="*/ 2344130 h 2378964"/>
              <a:gd name="connsiteX49" fmla="*/ 1562194 w 2250171"/>
              <a:gd name="connsiteY49" fmla="*/ 2378964 h 2378964"/>
              <a:gd name="connsiteX50" fmla="*/ 1309645 w 2250171"/>
              <a:gd name="connsiteY50" fmla="*/ 2361547 h 2378964"/>
              <a:gd name="connsiteX51" fmla="*/ 1135474 w 2250171"/>
              <a:gd name="connsiteY51" fmla="*/ 2335421 h 2378964"/>
              <a:gd name="connsiteX52" fmla="*/ 1048388 w 2250171"/>
              <a:gd name="connsiteY52" fmla="*/ 2300587 h 2378964"/>
              <a:gd name="connsiteX53" fmla="*/ 1004845 w 2250171"/>
              <a:gd name="connsiteY53" fmla="*/ 2291878 h 2378964"/>
              <a:gd name="connsiteX54" fmla="*/ 909051 w 2250171"/>
              <a:gd name="connsiteY54" fmla="*/ 2248335 h 2378964"/>
              <a:gd name="connsiteX55" fmla="*/ 830674 w 2250171"/>
              <a:gd name="connsiteY55" fmla="*/ 2222210 h 2378964"/>
              <a:gd name="connsiteX56" fmla="*/ 734879 w 2250171"/>
              <a:gd name="connsiteY56" fmla="*/ 2178667 h 2378964"/>
              <a:gd name="connsiteX57" fmla="*/ 682628 w 2250171"/>
              <a:gd name="connsiteY57" fmla="*/ 2143833 h 2378964"/>
              <a:gd name="connsiteX58" fmla="*/ 656502 w 2250171"/>
              <a:gd name="connsiteY58" fmla="*/ 2108998 h 2378964"/>
              <a:gd name="connsiteX59" fmla="*/ 639085 w 2250171"/>
              <a:gd name="connsiteY59" fmla="*/ 2082873 h 2378964"/>
              <a:gd name="connsiteX60" fmla="*/ 621668 w 2250171"/>
              <a:gd name="connsiteY60" fmla="*/ 2065455 h 2378964"/>
              <a:gd name="connsiteX61" fmla="*/ 604251 w 2250171"/>
              <a:gd name="connsiteY61" fmla="*/ 2039330 h 2378964"/>
              <a:gd name="connsiteX62" fmla="*/ 586834 w 2250171"/>
              <a:gd name="connsiteY62" fmla="*/ 2004495 h 2378964"/>
              <a:gd name="connsiteX63" fmla="*/ 560708 w 2250171"/>
              <a:gd name="connsiteY63" fmla="*/ 1987078 h 2378964"/>
              <a:gd name="connsiteX64" fmla="*/ 543291 w 2250171"/>
              <a:gd name="connsiteY64" fmla="*/ 1960953 h 2378964"/>
              <a:gd name="connsiteX65" fmla="*/ 534582 w 2250171"/>
              <a:gd name="connsiteY65" fmla="*/ 1934827 h 2378964"/>
              <a:gd name="connsiteX66" fmla="*/ 508456 w 2250171"/>
              <a:gd name="connsiteY66" fmla="*/ 1917410 h 2378964"/>
              <a:gd name="connsiteX67" fmla="*/ 473622 w 2250171"/>
              <a:gd name="connsiteY67" fmla="*/ 1882575 h 2378964"/>
              <a:gd name="connsiteX68" fmla="*/ 421371 w 2250171"/>
              <a:gd name="connsiteY68" fmla="*/ 1839033 h 2378964"/>
              <a:gd name="connsiteX69" fmla="*/ 412662 w 2250171"/>
              <a:gd name="connsiteY69" fmla="*/ 1812907 h 2378964"/>
              <a:gd name="connsiteX70" fmla="*/ 360411 w 2250171"/>
              <a:gd name="connsiteY70" fmla="*/ 1769364 h 2378964"/>
              <a:gd name="connsiteX71" fmla="*/ 325576 w 2250171"/>
              <a:gd name="connsiteY71" fmla="*/ 1725821 h 2378964"/>
              <a:gd name="connsiteX72" fmla="*/ 299451 w 2250171"/>
              <a:gd name="connsiteY72" fmla="*/ 1708404 h 2378964"/>
              <a:gd name="connsiteX73" fmla="*/ 238491 w 2250171"/>
              <a:gd name="connsiteY73" fmla="*/ 1664861 h 2378964"/>
              <a:gd name="connsiteX74" fmla="*/ 186239 w 2250171"/>
              <a:gd name="connsiteY74" fmla="*/ 1647444 h 2378964"/>
              <a:gd name="connsiteX75" fmla="*/ 160114 w 2250171"/>
              <a:gd name="connsiteY75" fmla="*/ 1595193 h 2378964"/>
              <a:gd name="connsiteX76" fmla="*/ 142696 w 2250171"/>
              <a:gd name="connsiteY76" fmla="*/ 1569067 h 2378964"/>
              <a:gd name="connsiteX77" fmla="*/ 160114 w 2250171"/>
              <a:gd name="connsiteY77" fmla="*/ 1516815 h 237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250171" h="2378964">
                <a:moveTo>
                  <a:pt x="160114" y="1516815"/>
                </a:moveTo>
                <a:lnTo>
                  <a:pt x="160114" y="1516815"/>
                </a:lnTo>
                <a:cubicBezTo>
                  <a:pt x="187134" y="619744"/>
                  <a:pt x="-268553" y="148447"/>
                  <a:pt x="247199" y="62484"/>
                </a:cubicBezTo>
                <a:cubicBezTo>
                  <a:pt x="267446" y="59109"/>
                  <a:pt x="287871" y="56896"/>
                  <a:pt x="308159" y="53775"/>
                </a:cubicBezTo>
                <a:cubicBezTo>
                  <a:pt x="325611" y="51090"/>
                  <a:pt x="342994" y="47970"/>
                  <a:pt x="360411" y="45067"/>
                </a:cubicBezTo>
                <a:cubicBezTo>
                  <a:pt x="473310" y="7434"/>
                  <a:pt x="394322" y="28484"/>
                  <a:pt x="604251" y="18941"/>
                </a:cubicBezTo>
                <a:cubicBezTo>
                  <a:pt x="755228" y="69"/>
                  <a:pt x="754017" y="-7961"/>
                  <a:pt x="917759" y="10233"/>
                </a:cubicBezTo>
                <a:cubicBezTo>
                  <a:pt x="987657" y="17999"/>
                  <a:pt x="961995" y="26318"/>
                  <a:pt x="1013554" y="45067"/>
                </a:cubicBezTo>
                <a:cubicBezTo>
                  <a:pt x="1033415" y="52289"/>
                  <a:pt x="1054194" y="56678"/>
                  <a:pt x="1074514" y="62484"/>
                </a:cubicBezTo>
                <a:cubicBezTo>
                  <a:pt x="1086125" y="71193"/>
                  <a:pt x="1096660" y="81561"/>
                  <a:pt x="1109348" y="88610"/>
                </a:cubicBezTo>
                <a:cubicBezTo>
                  <a:pt x="1149949" y="111166"/>
                  <a:pt x="1144793" y="100068"/>
                  <a:pt x="1179016" y="114735"/>
                </a:cubicBezTo>
                <a:cubicBezTo>
                  <a:pt x="1190949" y="119849"/>
                  <a:pt x="1201734" y="127493"/>
                  <a:pt x="1213851" y="132153"/>
                </a:cubicBezTo>
                <a:cubicBezTo>
                  <a:pt x="1239554" y="142039"/>
                  <a:pt x="1292228" y="158278"/>
                  <a:pt x="1292228" y="158278"/>
                </a:cubicBezTo>
                <a:cubicBezTo>
                  <a:pt x="1303839" y="166987"/>
                  <a:pt x="1314754" y="176711"/>
                  <a:pt x="1327062" y="184404"/>
                </a:cubicBezTo>
                <a:cubicBezTo>
                  <a:pt x="1347973" y="197473"/>
                  <a:pt x="1365232" y="203693"/>
                  <a:pt x="1388022" y="210530"/>
                </a:cubicBezTo>
                <a:cubicBezTo>
                  <a:pt x="1408264" y="216603"/>
                  <a:pt x="1428662" y="222141"/>
                  <a:pt x="1448982" y="227947"/>
                </a:cubicBezTo>
                <a:cubicBezTo>
                  <a:pt x="1466399" y="245364"/>
                  <a:pt x="1482000" y="264811"/>
                  <a:pt x="1501234" y="280198"/>
                </a:cubicBezTo>
                <a:cubicBezTo>
                  <a:pt x="1511371" y="288308"/>
                  <a:pt x="1524797" y="291174"/>
                  <a:pt x="1536068" y="297615"/>
                </a:cubicBezTo>
                <a:cubicBezTo>
                  <a:pt x="1545156" y="302808"/>
                  <a:pt x="1553729" y="308877"/>
                  <a:pt x="1562194" y="315033"/>
                </a:cubicBezTo>
                <a:cubicBezTo>
                  <a:pt x="1585670" y="332107"/>
                  <a:pt x="1611336" y="346758"/>
                  <a:pt x="1631862" y="367284"/>
                </a:cubicBezTo>
                <a:cubicBezTo>
                  <a:pt x="1646376" y="381798"/>
                  <a:pt x="1659377" y="398004"/>
                  <a:pt x="1675405" y="410827"/>
                </a:cubicBezTo>
                <a:cubicBezTo>
                  <a:pt x="1688622" y="421401"/>
                  <a:pt x="1705587" y="426561"/>
                  <a:pt x="1718948" y="436953"/>
                </a:cubicBezTo>
                <a:cubicBezTo>
                  <a:pt x="1770860" y="477329"/>
                  <a:pt x="1748892" y="480914"/>
                  <a:pt x="1797325" y="541455"/>
                </a:cubicBezTo>
                <a:cubicBezTo>
                  <a:pt x="1803863" y="549628"/>
                  <a:pt x="1814742" y="553067"/>
                  <a:pt x="1823451" y="558873"/>
                </a:cubicBezTo>
                <a:cubicBezTo>
                  <a:pt x="1832159" y="573387"/>
                  <a:pt x="1840489" y="588135"/>
                  <a:pt x="1849576" y="602415"/>
                </a:cubicBezTo>
                <a:cubicBezTo>
                  <a:pt x="1873704" y="640331"/>
                  <a:pt x="1889996" y="664783"/>
                  <a:pt x="1919245" y="698210"/>
                </a:cubicBezTo>
                <a:cubicBezTo>
                  <a:pt x="1927355" y="707478"/>
                  <a:pt x="1935349" y="717177"/>
                  <a:pt x="1945371" y="724335"/>
                </a:cubicBezTo>
                <a:cubicBezTo>
                  <a:pt x="1955935" y="731881"/>
                  <a:pt x="1968594" y="735947"/>
                  <a:pt x="1980205" y="741753"/>
                </a:cubicBezTo>
                <a:cubicBezTo>
                  <a:pt x="2110362" y="897940"/>
                  <a:pt x="1944790" y="706337"/>
                  <a:pt x="2067291" y="828838"/>
                </a:cubicBezTo>
                <a:cubicBezTo>
                  <a:pt x="2125348" y="886895"/>
                  <a:pt x="2041165" y="825936"/>
                  <a:pt x="2110834" y="872381"/>
                </a:cubicBezTo>
                <a:cubicBezTo>
                  <a:pt x="2127270" y="921694"/>
                  <a:pt x="2131496" y="932147"/>
                  <a:pt x="2145668" y="1003010"/>
                </a:cubicBezTo>
                <a:cubicBezTo>
                  <a:pt x="2156176" y="1055554"/>
                  <a:pt x="2149695" y="1032511"/>
                  <a:pt x="2163085" y="1072678"/>
                </a:cubicBezTo>
                <a:cubicBezTo>
                  <a:pt x="2165988" y="1119124"/>
                  <a:pt x="2163218" y="1166276"/>
                  <a:pt x="2171794" y="1212015"/>
                </a:cubicBezTo>
                <a:cubicBezTo>
                  <a:pt x="2180762" y="1259843"/>
                  <a:pt x="2215336" y="1351353"/>
                  <a:pt x="2215336" y="1351353"/>
                </a:cubicBezTo>
                <a:cubicBezTo>
                  <a:pt x="2218239" y="1403604"/>
                  <a:pt x="2219511" y="1455972"/>
                  <a:pt x="2224045" y="1508107"/>
                </a:cubicBezTo>
                <a:cubicBezTo>
                  <a:pt x="2225327" y="1522853"/>
                  <a:pt x="2230661" y="1536997"/>
                  <a:pt x="2232754" y="1551650"/>
                </a:cubicBezTo>
                <a:cubicBezTo>
                  <a:pt x="2236471" y="1577672"/>
                  <a:pt x="2238202" y="1603944"/>
                  <a:pt x="2241462" y="1630027"/>
                </a:cubicBezTo>
                <a:cubicBezTo>
                  <a:pt x="2244008" y="1650395"/>
                  <a:pt x="2247268" y="1670667"/>
                  <a:pt x="2250171" y="1690987"/>
                </a:cubicBezTo>
                <a:cubicBezTo>
                  <a:pt x="2244365" y="1740336"/>
                  <a:pt x="2242052" y="1790222"/>
                  <a:pt x="2232754" y="1839033"/>
                </a:cubicBezTo>
                <a:cubicBezTo>
                  <a:pt x="2226281" y="1873017"/>
                  <a:pt x="2201382" y="1884340"/>
                  <a:pt x="2180502" y="1908701"/>
                </a:cubicBezTo>
                <a:cubicBezTo>
                  <a:pt x="2173691" y="1916648"/>
                  <a:pt x="2167471" y="1925324"/>
                  <a:pt x="2163085" y="1934827"/>
                </a:cubicBezTo>
                <a:cubicBezTo>
                  <a:pt x="2149983" y="1963214"/>
                  <a:pt x="2143763" y="1994768"/>
                  <a:pt x="2128251" y="2021913"/>
                </a:cubicBezTo>
                <a:cubicBezTo>
                  <a:pt x="2092752" y="2084035"/>
                  <a:pt x="2097703" y="2078616"/>
                  <a:pt x="2058582" y="2135124"/>
                </a:cubicBezTo>
                <a:cubicBezTo>
                  <a:pt x="2030040" y="2176352"/>
                  <a:pt x="2010559" y="2208376"/>
                  <a:pt x="1971496" y="2239627"/>
                </a:cubicBezTo>
                <a:cubicBezTo>
                  <a:pt x="1958279" y="2250201"/>
                  <a:pt x="1941495" y="2255597"/>
                  <a:pt x="1927954" y="2265753"/>
                </a:cubicBezTo>
                <a:cubicBezTo>
                  <a:pt x="1900056" y="2286677"/>
                  <a:pt x="1907292" y="2295756"/>
                  <a:pt x="1875702" y="2309295"/>
                </a:cubicBezTo>
                <a:cubicBezTo>
                  <a:pt x="1864701" y="2314010"/>
                  <a:pt x="1852552" y="2315407"/>
                  <a:pt x="1840868" y="2318004"/>
                </a:cubicBezTo>
                <a:cubicBezTo>
                  <a:pt x="1759635" y="2336057"/>
                  <a:pt x="1836332" y="2317245"/>
                  <a:pt x="1736365" y="2335421"/>
                </a:cubicBezTo>
                <a:cubicBezTo>
                  <a:pt x="1724589" y="2337562"/>
                  <a:pt x="1713234" y="2341622"/>
                  <a:pt x="1701531" y="2344130"/>
                </a:cubicBezTo>
                <a:cubicBezTo>
                  <a:pt x="1583827" y="2369352"/>
                  <a:pt x="1650353" y="2349578"/>
                  <a:pt x="1562194" y="2378964"/>
                </a:cubicBezTo>
                <a:cubicBezTo>
                  <a:pt x="1450381" y="2372386"/>
                  <a:pt x="1413116" y="2371401"/>
                  <a:pt x="1309645" y="2361547"/>
                </a:cubicBezTo>
                <a:cubicBezTo>
                  <a:pt x="1249177" y="2355788"/>
                  <a:pt x="1195193" y="2349472"/>
                  <a:pt x="1135474" y="2335421"/>
                </a:cubicBezTo>
                <a:cubicBezTo>
                  <a:pt x="1012251" y="2306428"/>
                  <a:pt x="1141118" y="2331498"/>
                  <a:pt x="1048388" y="2300587"/>
                </a:cubicBezTo>
                <a:cubicBezTo>
                  <a:pt x="1034346" y="2295906"/>
                  <a:pt x="1019359" y="2294781"/>
                  <a:pt x="1004845" y="2291878"/>
                </a:cubicBezTo>
                <a:cubicBezTo>
                  <a:pt x="924568" y="2243713"/>
                  <a:pt x="1000128" y="2284766"/>
                  <a:pt x="909051" y="2248335"/>
                </a:cubicBezTo>
                <a:cubicBezTo>
                  <a:pt x="836947" y="2219493"/>
                  <a:pt x="914343" y="2238943"/>
                  <a:pt x="830674" y="2222210"/>
                </a:cubicBezTo>
                <a:cubicBezTo>
                  <a:pt x="793218" y="2207228"/>
                  <a:pt x="771008" y="2199742"/>
                  <a:pt x="734879" y="2178667"/>
                </a:cubicBezTo>
                <a:cubicBezTo>
                  <a:pt x="716798" y="2168120"/>
                  <a:pt x="682628" y="2143833"/>
                  <a:pt x="682628" y="2143833"/>
                </a:cubicBezTo>
                <a:cubicBezTo>
                  <a:pt x="673919" y="2132221"/>
                  <a:pt x="664938" y="2120809"/>
                  <a:pt x="656502" y="2108998"/>
                </a:cubicBezTo>
                <a:cubicBezTo>
                  <a:pt x="650419" y="2100481"/>
                  <a:pt x="645623" y="2091046"/>
                  <a:pt x="639085" y="2082873"/>
                </a:cubicBezTo>
                <a:cubicBezTo>
                  <a:pt x="633956" y="2076462"/>
                  <a:pt x="626797" y="2071866"/>
                  <a:pt x="621668" y="2065455"/>
                </a:cubicBezTo>
                <a:cubicBezTo>
                  <a:pt x="615130" y="2057282"/>
                  <a:pt x="609444" y="2048417"/>
                  <a:pt x="604251" y="2039330"/>
                </a:cubicBezTo>
                <a:cubicBezTo>
                  <a:pt x="597810" y="2028058"/>
                  <a:pt x="595145" y="2014468"/>
                  <a:pt x="586834" y="2004495"/>
                </a:cubicBezTo>
                <a:cubicBezTo>
                  <a:pt x="580134" y="1996454"/>
                  <a:pt x="569417" y="1992884"/>
                  <a:pt x="560708" y="1987078"/>
                </a:cubicBezTo>
                <a:cubicBezTo>
                  <a:pt x="554902" y="1978370"/>
                  <a:pt x="547972" y="1970314"/>
                  <a:pt x="543291" y="1960953"/>
                </a:cubicBezTo>
                <a:cubicBezTo>
                  <a:pt x="539186" y="1952742"/>
                  <a:pt x="540317" y="1941995"/>
                  <a:pt x="534582" y="1934827"/>
                </a:cubicBezTo>
                <a:cubicBezTo>
                  <a:pt x="528044" y="1926654"/>
                  <a:pt x="517165" y="1923216"/>
                  <a:pt x="508456" y="1917410"/>
                </a:cubicBezTo>
                <a:cubicBezTo>
                  <a:pt x="488808" y="1858461"/>
                  <a:pt x="516494" y="1918302"/>
                  <a:pt x="473622" y="1882575"/>
                </a:cubicBezTo>
                <a:cubicBezTo>
                  <a:pt x="410356" y="1829854"/>
                  <a:pt x="481271" y="1858999"/>
                  <a:pt x="421371" y="1839033"/>
                </a:cubicBezTo>
                <a:cubicBezTo>
                  <a:pt x="418468" y="1830324"/>
                  <a:pt x="417754" y="1820545"/>
                  <a:pt x="412662" y="1812907"/>
                </a:cubicBezTo>
                <a:cubicBezTo>
                  <a:pt x="399251" y="1792791"/>
                  <a:pt x="379689" y="1782216"/>
                  <a:pt x="360411" y="1769364"/>
                </a:cubicBezTo>
                <a:cubicBezTo>
                  <a:pt x="347476" y="1749962"/>
                  <a:pt x="343306" y="1740005"/>
                  <a:pt x="325576" y="1725821"/>
                </a:cubicBezTo>
                <a:cubicBezTo>
                  <a:pt x="317403" y="1719283"/>
                  <a:pt x="307968" y="1714487"/>
                  <a:pt x="299451" y="1708404"/>
                </a:cubicBezTo>
                <a:cubicBezTo>
                  <a:pt x="294157" y="1704623"/>
                  <a:pt x="249353" y="1669689"/>
                  <a:pt x="238491" y="1664861"/>
                </a:cubicBezTo>
                <a:cubicBezTo>
                  <a:pt x="221714" y="1657405"/>
                  <a:pt x="186239" y="1647444"/>
                  <a:pt x="186239" y="1647444"/>
                </a:cubicBezTo>
                <a:cubicBezTo>
                  <a:pt x="136317" y="1572559"/>
                  <a:pt x="196174" y="1667311"/>
                  <a:pt x="160114" y="1595193"/>
                </a:cubicBezTo>
                <a:cubicBezTo>
                  <a:pt x="155433" y="1585831"/>
                  <a:pt x="148081" y="1578042"/>
                  <a:pt x="142696" y="1569067"/>
                </a:cubicBezTo>
                <a:cubicBezTo>
                  <a:pt x="139356" y="1563501"/>
                  <a:pt x="157211" y="1525524"/>
                  <a:pt x="160114" y="1516815"/>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6223216" y="4319451"/>
            <a:ext cx="3594416" cy="3942355"/>
          </a:xfrm>
          <a:custGeom>
            <a:avLst/>
            <a:gdLst>
              <a:gd name="connsiteX0" fmla="*/ 2023801 w 3594416"/>
              <a:gd name="connsiteY0" fmla="*/ 1558835 h 3942355"/>
              <a:gd name="connsiteX1" fmla="*/ 2023801 w 3594416"/>
              <a:gd name="connsiteY1" fmla="*/ 1558835 h 3942355"/>
              <a:gd name="connsiteX2" fmla="*/ 1161653 w 3594416"/>
              <a:gd name="connsiteY2" fmla="*/ 95795 h 3942355"/>
              <a:gd name="connsiteX3" fmla="*/ 1222613 w 3594416"/>
              <a:gd name="connsiteY3" fmla="*/ 17418 h 3942355"/>
              <a:gd name="connsiteX4" fmla="*/ 1248738 w 3594416"/>
              <a:gd name="connsiteY4" fmla="*/ 0 h 3942355"/>
              <a:gd name="connsiteX5" fmla="*/ 1300990 w 3594416"/>
              <a:gd name="connsiteY5" fmla="*/ 26126 h 3942355"/>
              <a:gd name="connsiteX6" fmla="*/ 1361950 w 3594416"/>
              <a:gd name="connsiteY6" fmla="*/ 43543 h 3942355"/>
              <a:gd name="connsiteX7" fmla="*/ 1396784 w 3594416"/>
              <a:gd name="connsiteY7" fmla="*/ 60960 h 3942355"/>
              <a:gd name="connsiteX8" fmla="*/ 1422910 w 3594416"/>
              <a:gd name="connsiteY8" fmla="*/ 78378 h 3942355"/>
              <a:gd name="connsiteX9" fmla="*/ 1449035 w 3594416"/>
              <a:gd name="connsiteY9" fmla="*/ 87086 h 3942355"/>
              <a:gd name="connsiteX10" fmla="*/ 1483870 w 3594416"/>
              <a:gd name="connsiteY10" fmla="*/ 104503 h 3942355"/>
              <a:gd name="connsiteX11" fmla="*/ 1536121 w 3594416"/>
              <a:gd name="connsiteY11" fmla="*/ 113212 h 3942355"/>
              <a:gd name="connsiteX12" fmla="*/ 1666750 w 3594416"/>
              <a:gd name="connsiteY12" fmla="*/ 139338 h 3942355"/>
              <a:gd name="connsiteX13" fmla="*/ 2084761 w 3594416"/>
              <a:gd name="connsiteY13" fmla="*/ 165463 h 3942355"/>
              <a:gd name="connsiteX14" fmla="*/ 2110887 w 3594416"/>
              <a:gd name="connsiteY14" fmla="*/ 174172 h 3942355"/>
              <a:gd name="connsiteX15" fmla="*/ 2163138 w 3594416"/>
              <a:gd name="connsiteY15" fmla="*/ 182880 h 3942355"/>
              <a:gd name="connsiteX16" fmla="*/ 2215390 w 3594416"/>
              <a:gd name="connsiteY16" fmla="*/ 200298 h 3942355"/>
              <a:gd name="connsiteX17" fmla="*/ 2241515 w 3594416"/>
              <a:gd name="connsiteY17" fmla="*/ 209006 h 3942355"/>
              <a:gd name="connsiteX18" fmla="*/ 2311184 w 3594416"/>
              <a:gd name="connsiteY18" fmla="*/ 269966 h 3942355"/>
              <a:gd name="connsiteX19" fmla="*/ 2346018 w 3594416"/>
              <a:gd name="connsiteY19" fmla="*/ 287383 h 3942355"/>
              <a:gd name="connsiteX20" fmla="*/ 2398270 w 3594416"/>
              <a:gd name="connsiteY20" fmla="*/ 322218 h 3942355"/>
              <a:gd name="connsiteX21" fmla="*/ 2476647 w 3594416"/>
              <a:gd name="connsiteY21" fmla="*/ 418012 h 3942355"/>
              <a:gd name="connsiteX22" fmla="*/ 2494064 w 3594416"/>
              <a:gd name="connsiteY22" fmla="*/ 444138 h 3942355"/>
              <a:gd name="connsiteX23" fmla="*/ 2528898 w 3594416"/>
              <a:gd name="connsiteY23" fmla="*/ 452846 h 3942355"/>
              <a:gd name="connsiteX24" fmla="*/ 2676944 w 3594416"/>
              <a:gd name="connsiteY24" fmla="*/ 522515 h 3942355"/>
              <a:gd name="connsiteX25" fmla="*/ 2720487 w 3594416"/>
              <a:gd name="connsiteY25" fmla="*/ 557349 h 3942355"/>
              <a:gd name="connsiteX26" fmla="*/ 2903367 w 3594416"/>
              <a:gd name="connsiteY26" fmla="*/ 618309 h 3942355"/>
              <a:gd name="connsiteX27" fmla="*/ 2920784 w 3594416"/>
              <a:gd name="connsiteY27" fmla="*/ 644435 h 3942355"/>
              <a:gd name="connsiteX28" fmla="*/ 3042704 w 3594416"/>
              <a:gd name="connsiteY28" fmla="*/ 696686 h 3942355"/>
              <a:gd name="connsiteX29" fmla="*/ 3103664 w 3594416"/>
              <a:gd name="connsiteY29" fmla="*/ 705395 h 3942355"/>
              <a:gd name="connsiteX30" fmla="*/ 3434590 w 3594416"/>
              <a:gd name="connsiteY30" fmla="*/ 714103 h 3942355"/>
              <a:gd name="connsiteX31" fmla="*/ 3408464 w 3594416"/>
              <a:gd name="connsiteY31" fmla="*/ 1053738 h 3942355"/>
              <a:gd name="connsiteX32" fmla="*/ 3399755 w 3594416"/>
              <a:gd name="connsiteY32" fmla="*/ 1079863 h 3942355"/>
              <a:gd name="connsiteX33" fmla="*/ 3382338 w 3594416"/>
              <a:gd name="connsiteY33" fmla="*/ 1158240 h 3942355"/>
              <a:gd name="connsiteX34" fmla="*/ 3364921 w 3594416"/>
              <a:gd name="connsiteY34" fmla="*/ 1175658 h 3942355"/>
              <a:gd name="connsiteX35" fmla="*/ 3303961 w 3594416"/>
              <a:gd name="connsiteY35" fmla="*/ 1271452 h 3942355"/>
              <a:gd name="connsiteX36" fmla="*/ 3251710 w 3594416"/>
              <a:gd name="connsiteY36" fmla="*/ 1297578 h 3942355"/>
              <a:gd name="connsiteX37" fmla="*/ 3190750 w 3594416"/>
              <a:gd name="connsiteY37" fmla="*/ 1332412 h 3942355"/>
              <a:gd name="connsiteX38" fmla="*/ 3155915 w 3594416"/>
              <a:gd name="connsiteY38" fmla="*/ 1341120 h 3942355"/>
              <a:gd name="connsiteX39" fmla="*/ 3121081 w 3594416"/>
              <a:gd name="connsiteY39" fmla="*/ 1358538 h 3942355"/>
              <a:gd name="connsiteX40" fmla="*/ 3042704 w 3594416"/>
              <a:gd name="connsiteY40" fmla="*/ 1393372 h 3942355"/>
              <a:gd name="connsiteX41" fmla="*/ 2999161 w 3594416"/>
              <a:gd name="connsiteY41" fmla="*/ 1454332 h 3942355"/>
              <a:gd name="connsiteX42" fmla="*/ 2973035 w 3594416"/>
              <a:gd name="connsiteY42" fmla="*/ 1480458 h 3942355"/>
              <a:gd name="connsiteX43" fmla="*/ 2938201 w 3594416"/>
              <a:gd name="connsiteY43" fmla="*/ 1524000 h 3942355"/>
              <a:gd name="connsiteX44" fmla="*/ 2912075 w 3594416"/>
              <a:gd name="connsiteY44" fmla="*/ 1550126 h 3942355"/>
              <a:gd name="connsiteX45" fmla="*/ 2877241 w 3594416"/>
              <a:gd name="connsiteY45" fmla="*/ 1611086 h 3942355"/>
              <a:gd name="connsiteX46" fmla="*/ 2824990 w 3594416"/>
              <a:gd name="connsiteY46" fmla="*/ 1654629 h 3942355"/>
              <a:gd name="connsiteX47" fmla="*/ 2781447 w 3594416"/>
              <a:gd name="connsiteY47" fmla="*/ 1715589 h 3942355"/>
              <a:gd name="connsiteX48" fmla="*/ 2729195 w 3594416"/>
              <a:gd name="connsiteY48" fmla="*/ 1750423 h 3942355"/>
              <a:gd name="connsiteX49" fmla="*/ 2711778 w 3594416"/>
              <a:gd name="connsiteY49" fmla="*/ 1776549 h 3942355"/>
              <a:gd name="connsiteX50" fmla="*/ 2694361 w 3594416"/>
              <a:gd name="connsiteY50" fmla="*/ 1846218 h 3942355"/>
              <a:gd name="connsiteX51" fmla="*/ 2650818 w 3594416"/>
              <a:gd name="connsiteY51" fmla="*/ 1785258 h 3942355"/>
              <a:gd name="connsiteX52" fmla="*/ 2633401 w 3594416"/>
              <a:gd name="connsiteY52" fmla="*/ 1759132 h 3942355"/>
              <a:gd name="connsiteX53" fmla="*/ 2537607 w 3594416"/>
              <a:gd name="connsiteY53" fmla="*/ 1715589 h 3942355"/>
              <a:gd name="connsiteX54" fmla="*/ 2467938 w 3594416"/>
              <a:gd name="connsiteY54" fmla="*/ 1706880 h 3942355"/>
              <a:gd name="connsiteX55" fmla="*/ 2398270 w 3594416"/>
              <a:gd name="connsiteY55" fmla="*/ 1733006 h 3942355"/>
              <a:gd name="connsiteX56" fmla="*/ 2380853 w 3594416"/>
              <a:gd name="connsiteY56" fmla="*/ 1785258 h 3942355"/>
              <a:gd name="connsiteX57" fmla="*/ 2363435 w 3594416"/>
              <a:gd name="connsiteY57" fmla="*/ 1811383 h 3942355"/>
              <a:gd name="connsiteX58" fmla="*/ 2354727 w 3594416"/>
              <a:gd name="connsiteY58" fmla="*/ 1959429 h 3942355"/>
              <a:gd name="connsiteX59" fmla="*/ 2337310 w 3594416"/>
              <a:gd name="connsiteY59" fmla="*/ 1985555 h 3942355"/>
              <a:gd name="connsiteX60" fmla="*/ 2346018 w 3594416"/>
              <a:gd name="connsiteY60" fmla="*/ 2151018 h 3942355"/>
              <a:gd name="connsiteX61" fmla="*/ 2293767 w 3594416"/>
              <a:gd name="connsiteY61" fmla="*/ 2168435 h 3942355"/>
              <a:gd name="connsiteX62" fmla="*/ 2180555 w 3594416"/>
              <a:gd name="connsiteY62" fmla="*/ 2142309 h 3942355"/>
              <a:gd name="connsiteX63" fmla="*/ 2171847 w 3594416"/>
              <a:gd name="connsiteY63" fmla="*/ 2177143 h 3942355"/>
              <a:gd name="connsiteX64" fmla="*/ 2180555 w 3594416"/>
              <a:gd name="connsiteY64" fmla="*/ 2264229 h 3942355"/>
              <a:gd name="connsiteX65" fmla="*/ 2197973 w 3594416"/>
              <a:gd name="connsiteY65" fmla="*/ 2412275 h 3942355"/>
              <a:gd name="connsiteX66" fmla="*/ 2241515 w 3594416"/>
              <a:gd name="connsiteY66" fmla="*/ 2455818 h 3942355"/>
              <a:gd name="connsiteX67" fmla="*/ 2285058 w 3594416"/>
              <a:gd name="connsiteY67" fmla="*/ 2499360 h 3942355"/>
              <a:gd name="connsiteX68" fmla="*/ 2354727 w 3594416"/>
              <a:gd name="connsiteY68" fmla="*/ 2516778 h 3942355"/>
              <a:gd name="connsiteX69" fmla="*/ 2424395 w 3594416"/>
              <a:gd name="connsiteY69" fmla="*/ 2542903 h 3942355"/>
              <a:gd name="connsiteX70" fmla="*/ 2485355 w 3594416"/>
              <a:gd name="connsiteY70" fmla="*/ 2560320 h 3942355"/>
              <a:gd name="connsiteX71" fmla="*/ 2615984 w 3594416"/>
              <a:gd name="connsiteY71" fmla="*/ 2569029 h 3942355"/>
              <a:gd name="connsiteX72" fmla="*/ 2676944 w 3594416"/>
              <a:gd name="connsiteY72" fmla="*/ 2586446 h 3942355"/>
              <a:gd name="connsiteX73" fmla="*/ 2764030 w 3594416"/>
              <a:gd name="connsiteY73" fmla="*/ 2603863 h 3942355"/>
              <a:gd name="connsiteX74" fmla="*/ 2824990 w 3594416"/>
              <a:gd name="connsiteY74" fmla="*/ 2629989 h 3942355"/>
              <a:gd name="connsiteX75" fmla="*/ 2868533 w 3594416"/>
              <a:gd name="connsiteY75" fmla="*/ 2638698 h 3942355"/>
              <a:gd name="connsiteX76" fmla="*/ 2973035 w 3594416"/>
              <a:gd name="connsiteY76" fmla="*/ 2664823 h 3942355"/>
              <a:gd name="connsiteX77" fmla="*/ 3007870 w 3594416"/>
              <a:gd name="connsiteY77" fmla="*/ 2673532 h 3942355"/>
              <a:gd name="connsiteX78" fmla="*/ 3094955 w 3594416"/>
              <a:gd name="connsiteY78" fmla="*/ 2682240 h 3942355"/>
              <a:gd name="connsiteX79" fmla="*/ 3147207 w 3594416"/>
              <a:gd name="connsiteY79" fmla="*/ 2699658 h 3942355"/>
              <a:gd name="connsiteX80" fmla="*/ 3208167 w 3594416"/>
              <a:gd name="connsiteY80" fmla="*/ 2743200 h 3942355"/>
              <a:gd name="connsiteX81" fmla="*/ 3312670 w 3594416"/>
              <a:gd name="connsiteY81" fmla="*/ 2778035 h 3942355"/>
              <a:gd name="connsiteX82" fmla="*/ 3347504 w 3594416"/>
              <a:gd name="connsiteY82" fmla="*/ 2795452 h 3942355"/>
              <a:gd name="connsiteX83" fmla="*/ 3373630 w 3594416"/>
              <a:gd name="connsiteY83" fmla="*/ 2812869 h 3942355"/>
              <a:gd name="connsiteX84" fmla="*/ 3434590 w 3594416"/>
              <a:gd name="connsiteY84" fmla="*/ 2830286 h 3942355"/>
              <a:gd name="connsiteX85" fmla="*/ 3460715 w 3594416"/>
              <a:gd name="connsiteY85" fmla="*/ 2856412 h 3942355"/>
              <a:gd name="connsiteX86" fmla="*/ 3486841 w 3594416"/>
              <a:gd name="connsiteY86" fmla="*/ 2873829 h 3942355"/>
              <a:gd name="connsiteX87" fmla="*/ 3539093 w 3594416"/>
              <a:gd name="connsiteY87" fmla="*/ 2926080 h 3942355"/>
              <a:gd name="connsiteX88" fmla="*/ 3556510 w 3594416"/>
              <a:gd name="connsiteY88" fmla="*/ 2943498 h 3942355"/>
              <a:gd name="connsiteX89" fmla="*/ 3573927 w 3594416"/>
              <a:gd name="connsiteY89" fmla="*/ 3135086 h 3942355"/>
              <a:gd name="connsiteX90" fmla="*/ 3190750 w 3594416"/>
              <a:gd name="connsiteY90" fmla="*/ 3169920 h 3942355"/>
              <a:gd name="connsiteX91" fmla="*/ 3173333 w 3594416"/>
              <a:gd name="connsiteY91" fmla="*/ 3196046 h 3942355"/>
              <a:gd name="connsiteX92" fmla="*/ 3129790 w 3594416"/>
              <a:gd name="connsiteY92" fmla="*/ 3274423 h 3942355"/>
              <a:gd name="connsiteX93" fmla="*/ 3033995 w 3594416"/>
              <a:gd name="connsiteY93" fmla="*/ 3370218 h 3942355"/>
              <a:gd name="connsiteX94" fmla="*/ 2999161 w 3594416"/>
              <a:gd name="connsiteY94" fmla="*/ 3413760 h 3942355"/>
              <a:gd name="connsiteX95" fmla="*/ 2946910 w 3594416"/>
              <a:gd name="connsiteY95" fmla="*/ 3466012 h 3942355"/>
              <a:gd name="connsiteX96" fmla="*/ 2912075 w 3594416"/>
              <a:gd name="connsiteY96" fmla="*/ 3526972 h 3942355"/>
              <a:gd name="connsiteX97" fmla="*/ 2859824 w 3594416"/>
              <a:gd name="connsiteY97" fmla="*/ 3561806 h 3942355"/>
              <a:gd name="connsiteX98" fmla="*/ 2816281 w 3594416"/>
              <a:gd name="connsiteY98" fmla="*/ 3596640 h 3942355"/>
              <a:gd name="connsiteX99" fmla="*/ 2772738 w 3594416"/>
              <a:gd name="connsiteY99" fmla="*/ 3622766 h 3942355"/>
              <a:gd name="connsiteX100" fmla="*/ 2746613 w 3594416"/>
              <a:gd name="connsiteY100" fmla="*/ 3648892 h 3942355"/>
              <a:gd name="connsiteX101" fmla="*/ 2668235 w 3594416"/>
              <a:gd name="connsiteY101" fmla="*/ 3683726 h 3942355"/>
              <a:gd name="connsiteX102" fmla="*/ 2572441 w 3594416"/>
              <a:gd name="connsiteY102" fmla="*/ 3753395 h 3942355"/>
              <a:gd name="connsiteX103" fmla="*/ 2406978 w 3594416"/>
              <a:gd name="connsiteY103" fmla="*/ 3823063 h 3942355"/>
              <a:gd name="connsiteX104" fmla="*/ 2302475 w 3594416"/>
              <a:gd name="connsiteY104" fmla="*/ 3866606 h 3942355"/>
              <a:gd name="connsiteX105" fmla="*/ 2189264 w 3594416"/>
              <a:gd name="connsiteY105" fmla="*/ 3901440 h 3942355"/>
              <a:gd name="connsiteX106" fmla="*/ 2163138 w 3594416"/>
              <a:gd name="connsiteY106" fmla="*/ 3910149 h 3942355"/>
              <a:gd name="connsiteX107" fmla="*/ 2093470 w 3594416"/>
              <a:gd name="connsiteY107" fmla="*/ 3918858 h 3942355"/>
              <a:gd name="connsiteX108" fmla="*/ 1710293 w 3594416"/>
              <a:gd name="connsiteY108" fmla="*/ 3910149 h 3942355"/>
              <a:gd name="connsiteX109" fmla="*/ 1666750 w 3594416"/>
              <a:gd name="connsiteY109" fmla="*/ 3901440 h 3942355"/>
              <a:gd name="connsiteX110" fmla="*/ 1640624 w 3594416"/>
              <a:gd name="connsiteY110" fmla="*/ 3892732 h 3942355"/>
              <a:gd name="connsiteX111" fmla="*/ 1597081 w 3594416"/>
              <a:gd name="connsiteY111" fmla="*/ 3884023 h 3942355"/>
              <a:gd name="connsiteX112" fmla="*/ 1544830 w 3594416"/>
              <a:gd name="connsiteY112" fmla="*/ 3866606 h 3942355"/>
              <a:gd name="connsiteX113" fmla="*/ 1475161 w 3594416"/>
              <a:gd name="connsiteY113" fmla="*/ 3840480 h 3942355"/>
              <a:gd name="connsiteX114" fmla="*/ 1379367 w 3594416"/>
              <a:gd name="connsiteY114" fmla="*/ 3831772 h 3942355"/>
              <a:gd name="connsiteX115" fmla="*/ 1240030 w 3594416"/>
              <a:gd name="connsiteY115" fmla="*/ 3805646 h 3942355"/>
              <a:gd name="connsiteX116" fmla="*/ 1083275 w 3594416"/>
              <a:gd name="connsiteY116" fmla="*/ 3779520 h 3942355"/>
              <a:gd name="connsiteX117" fmla="*/ 996190 w 3594416"/>
              <a:gd name="connsiteY117" fmla="*/ 3762103 h 3942355"/>
              <a:gd name="connsiteX118" fmla="*/ 900395 w 3594416"/>
              <a:gd name="connsiteY118" fmla="*/ 3718560 h 3942355"/>
              <a:gd name="connsiteX119" fmla="*/ 865561 w 3594416"/>
              <a:gd name="connsiteY119" fmla="*/ 3709852 h 3942355"/>
              <a:gd name="connsiteX120" fmla="*/ 752350 w 3594416"/>
              <a:gd name="connsiteY120" fmla="*/ 3666309 h 3942355"/>
              <a:gd name="connsiteX121" fmla="*/ 682681 w 3594416"/>
              <a:gd name="connsiteY121" fmla="*/ 3640183 h 3942355"/>
              <a:gd name="connsiteX122" fmla="*/ 560761 w 3594416"/>
              <a:gd name="connsiteY122" fmla="*/ 3561806 h 3942355"/>
              <a:gd name="connsiteX123" fmla="*/ 525927 w 3594416"/>
              <a:gd name="connsiteY123" fmla="*/ 3518263 h 3942355"/>
              <a:gd name="connsiteX124" fmla="*/ 508510 w 3594416"/>
              <a:gd name="connsiteY124" fmla="*/ 3492138 h 3942355"/>
              <a:gd name="connsiteX125" fmla="*/ 377881 w 3594416"/>
              <a:gd name="connsiteY125" fmla="*/ 3387635 h 3942355"/>
              <a:gd name="connsiteX126" fmla="*/ 343047 w 3594416"/>
              <a:gd name="connsiteY126" fmla="*/ 3361509 h 3942355"/>
              <a:gd name="connsiteX127" fmla="*/ 255961 w 3594416"/>
              <a:gd name="connsiteY127" fmla="*/ 3309258 h 3942355"/>
              <a:gd name="connsiteX128" fmla="*/ 221127 w 3594416"/>
              <a:gd name="connsiteY128" fmla="*/ 3265715 h 3942355"/>
              <a:gd name="connsiteX129" fmla="*/ 151458 w 3594416"/>
              <a:gd name="connsiteY129" fmla="*/ 3196046 h 3942355"/>
              <a:gd name="connsiteX130" fmla="*/ 125333 w 3594416"/>
              <a:gd name="connsiteY130" fmla="*/ 3117669 h 3942355"/>
              <a:gd name="connsiteX131" fmla="*/ 99207 w 3594416"/>
              <a:gd name="connsiteY131" fmla="*/ 3074126 h 3942355"/>
              <a:gd name="connsiteX132" fmla="*/ 64373 w 3594416"/>
              <a:gd name="connsiteY132" fmla="*/ 2987040 h 3942355"/>
              <a:gd name="connsiteX133" fmla="*/ 29538 w 3594416"/>
              <a:gd name="connsiteY133" fmla="*/ 2856412 h 3942355"/>
              <a:gd name="connsiteX134" fmla="*/ 12121 w 3594416"/>
              <a:gd name="connsiteY134" fmla="*/ 2804160 h 3942355"/>
              <a:gd name="connsiteX135" fmla="*/ 12121 w 3594416"/>
              <a:gd name="connsiteY135" fmla="*/ 2647406 h 3942355"/>
              <a:gd name="connsiteX136" fmla="*/ 90498 w 3594416"/>
              <a:gd name="connsiteY136" fmla="*/ 2569029 h 3942355"/>
              <a:gd name="connsiteX137" fmla="*/ 142750 w 3594416"/>
              <a:gd name="connsiteY137" fmla="*/ 2508069 h 3942355"/>
              <a:gd name="connsiteX138" fmla="*/ 238544 w 3594416"/>
              <a:gd name="connsiteY138" fmla="*/ 2447109 h 3942355"/>
              <a:gd name="connsiteX139" fmla="*/ 273378 w 3594416"/>
              <a:gd name="connsiteY139" fmla="*/ 2438400 h 3942355"/>
              <a:gd name="connsiteX140" fmla="*/ 308213 w 3594416"/>
              <a:gd name="connsiteY140" fmla="*/ 2412275 h 3942355"/>
              <a:gd name="connsiteX141" fmla="*/ 360464 w 3594416"/>
              <a:gd name="connsiteY141" fmla="*/ 2394858 h 3942355"/>
              <a:gd name="connsiteX142" fmla="*/ 395298 w 3594416"/>
              <a:gd name="connsiteY142" fmla="*/ 2377440 h 3942355"/>
              <a:gd name="connsiteX143" fmla="*/ 456258 w 3594416"/>
              <a:gd name="connsiteY143" fmla="*/ 2351315 h 3942355"/>
              <a:gd name="connsiteX144" fmla="*/ 508510 w 3594416"/>
              <a:gd name="connsiteY144" fmla="*/ 2307772 h 3942355"/>
              <a:gd name="connsiteX145" fmla="*/ 543344 w 3594416"/>
              <a:gd name="connsiteY145" fmla="*/ 2299063 h 3942355"/>
              <a:gd name="connsiteX146" fmla="*/ 595595 w 3594416"/>
              <a:gd name="connsiteY146" fmla="*/ 2281646 h 3942355"/>
              <a:gd name="connsiteX147" fmla="*/ 621721 w 3594416"/>
              <a:gd name="connsiteY147" fmla="*/ 2272938 h 3942355"/>
              <a:gd name="connsiteX148" fmla="*/ 647847 w 3594416"/>
              <a:gd name="connsiteY148" fmla="*/ 2264229 h 3942355"/>
              <a:gd name="connsiteX149" fmla="*/ 682681 w 3594416"/>
              <a:gd name="connsiteY149" fmla="*/ 2238103 h 3942355"/>
              <a:gd name="connsiteX150" fmla="*/ 1031024 w 3594416"/>
              <a:gd name="connsiteY150" fmla="*/ 2220686 h 3942355"/>
              <a:gd name="connsiteX151" fmla="*/ 1187778 w 3594416"/>
              <a:gd name="connsiteY151" fmla="*/ 2194560 h 3942355"/>
              <a:gd name="connsiteX152" fmla="*/ 1231321 w 3594416"/>
              <a:gd name="connsiteY152" fmla="*/ 2185852 h 3942355"/>
              <a:gd name="connsiteX153" fmla="*/ 1309698 w 3594416"/>
              <a:gd name="connsiteY153" fmla="*/ 2177143 h 3942355"/>
              <a:gd name="connsiteX154" fmla="*/ 1370658 w 3594416"/>
              <a:gd name="connsiteY154" fmla="*/ 2168435 h 3942355"/>
              <a:gd name="connsiteX155" fmla="*/ 1492578 w 3594416"/>
              <a:gd name="connsiteY155" fmla="*/ 2133600 h 3942355"/>
              <a:gd name="connsiteX156" fmla="*/ 1579664 w 3594416"/>
              <a:gd name="connsiteY156" fmla="*/ 2116183 h 3942355"/>
              <a:gd name="connsiteX157" fmla="*/ 1658041 w 3594416"/>
              <a:gd name="connsiteY157" fmla="*/ 2081349 h 3942355"/>
              <a:gd name="connsiteX158" fmla="*/ 1692875 w 3594416"/>
              <a:gd name="connsiteY158" fmla="*/ 2063932 h 3942355"/>
              <a:gd name="connsiteX159" fmla="*/ 1753835 w 3594416"/>
              <a:gd name="connsiteY159" fmla="*/ 2055223 h 3942355"/>
              <a:gd name="connsiteX160" fmla="*/ 1779961 w 3594416"/>
              <a:gd name="connsiteY160" fmla="*/ 2046515 h 3942355"/>
              <a:gd name="connsiteX161" fmla="*/ 1849630 w 3594416"/>
              <a:gd name="connsiteY161" fmla="*/ 2037806 h 3942355"/>
              <a:gd name="connsiteX162" fmla="*/ 1910590 w 3594416"/>
              <a:gd name="connsiteY162" fmla="*/ 2011680 h 3942355"/>
              <a:gd name="connsiteX163" fmla="*/ 1954133 w 3594416"/>
              <a:gd name="connsiteY163" fmla="*/ 1976846 h 3942355"/>
              <a:gd name="connsiteX164" fmla="*/ 1980258 w 3594416"/>
              <a:gd name="connsiteY164" fmla="*/ 1950720 h 3942355"/>
              <a:gd name="connsiteX165" fmla="*/ 2015093 w 3594416"/>
              <a:gd name="connsiteY165" fmla="*/ 1942012 h 3942355"/>
              <a:gd name="connsiteX166" fmla="*/ 1997675 w 3594416"/>
              <a:gd name="connsiteY166" fmla="*/ 1820092 h 3942355"/>
              <a:gd name="connsiteX167" fmla="*/ 1980258 w 3594416"/>
              <a:gd name="connsiteY167" fmla="*/ 1767840 h 3942355"/>
              <a:gd name="connsiteX168" fmla="*/ 2023801 w 3594416"/>
              <a:gd name="connsiteY168" fmla="*/ 1558835 h 3942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3594416" h="3942355">
                <a:moveTo>
                  <a:pt x="2023801" y="1558835"/>
                </a:moveTo>
                <a:lnTo>
                  <a:pt x="2023801" y="1558835"/>
                </a:lnTo>
                <a:cubicBezTo>
                  <a:pt x="1736418" y="1071155"/>
                  <a:pt x="1429511" y="594466"/>
                  <a:pt x="1161653" y="95795"/>
                </a:cubicBezTo>
                <a:cubicBezTo>
                  <a:pt x="1158775" y="90436"/>
                  <a:pt x="1204370" y="32013"/>
                  <a:pt x="1222613" y="17418"/>
                </a:cubicBezTo>
                <a:cubicBezTo>
                  <a:pt x="1230786" y="10880"/>
                  <a:pt x="1240030" y="5806"/>
                  <a:pt x="1248738" y="0"/>
                </a:cubicBezTo>
                <a:cubicBezTo>
                  <a:pt x="1314403" y="21889"/>
                  <a:pt x="1233466" y="-7637"/>
                  <a:pt x="1300990" y="26126"/>
                </a:cubicBezTo>
                <a:cubicBezTo>
                  <a:pt x="1313489" y="32375"/>
                  <a:pt x="1350782" y="40751"/>
                  <a:pt x="1361950" y="43543"/>
                </a:cubicBezTo>
                <a:cubicBezTo>
                  <a:pt x="1373561" y="49349"/>
                  <a:pt x="1385513" y="54519"/>
                  <a:pt x="1396784" y="60960"/>
                </a:cubicBezTo>
                <a:cubicBezTo>
                  <a:pt x="1405872" y="66153"/>
                  <a:pt x="1413548" y="73697"/>
                  <a:pt x="1422910" y="78378"/>
                </a:cubicBezTo>
                <a:cubicBezTo>
                  <a:pt x="1431120" y="82483"/>
                  <a:pt x="1440598" y="83470"/>
                  <a:pt x="1449035" y="87086"/>
                </a:cubicBezTo>
                <a:cubicBezTo>
                  <a:pt x="1460968" y="92200"/>
                  <a:pt x="1471435" y="100773"/>
                  <a:pt x="1483870" y="104503"/>
                </a:cubicBezTo>
                <a:cubicBezTo>
                  <a:pt x="1500783" y="109577"/>
                  <a:pt x="1518991" y="108929"/>
                  <a:pt x="1536121" y="113212"/>
                </a:cubicBezTo>
                <a:cubicBezTo>
                  <a:pt x="1659621" y="144087"/>
                  <a:pt x="1503821" y="121234"/>
                  <a:pt x="1666750" y="139338"/>
                </a:cubicBezTo>
                <a:cubicBezTo>
                  <a:pt x="1817600" y="214763"/>
                  <a:pt x="1671435" y="147875"/>
                  <a:pt x="2084761" y="165463"/>
                </a:cubicBezTo>
                <a:cubicBezTo>
                  <a:pt x="2093932" y="165853"/>
                  <a:pt x="2101926" y="172181"/>
                  <a:pt x="2110887" y="174172"/>
                </a:cubicBezTo>
                <a:cubicBezTo>
                  <a:pt x="2128124" y="178002"/>
                  <a:pt x="2145721" y="179977"/>
                  <a:pt x="2163138" y="182880"/>
                </a:cubicBezTo>
                <a:lnTo>
                  <a:pt x="2215390" y="200298"/>
                </a:lnTo>
                <a:lnTo>
                  <a:pt x="2241515" y="209006"/>
                </a:lnTo>
                <a:cubicBezTo>
                  <a:pt x="2273631" y="241122"/>
                  <a:pt x="2277579" y="250763"/>
                  <a:pt x="2311184" y="269966"/>
                </a:cubicBezTo>
                <a:cubicBezTo>
                  <a:pt x="2322455" y="276407"/>
                  <a:pt x="2334886" y="280704"/>
                  <a:pt x="2346018" y="287383"/>
                </a:cubicBezTo>
                <a:cubicBezTo>
                  <a:pt x="2363968" y="298153"/>
                  <a:pt x="2398270" y="322218"/>
                  <a:pt x="2398270" y="322218"/>
                </a:cubicBezTo>
                <a:cubicBezTo>
                  <a:pt x="2468291" y="427250"/>
                  <a:pt x="2394963" y="324658"/>
                  <a:pt x="2476647" y="418012"/>
                </a:cubicBezTo>
                <a:cubicBezTo>
                  <a:pt x="2483539" y="425889"/>
                  <a:pt x="2485355" y="438332"/>
                  <a:pt x="2494064" y="444138"/>
                </a:cubicBezTo>
                <a:cubicBezTo>
                  <a:pt x="2504023" y="450777"/>
                  <a:pt x="2517287" y="449943"/>
                  <a:pt x="2528898" y="452846"/>
                </a:cubicBezTo>
                <a:cubicBezTo>
                  <a:pt x="2760287" y="597464"/>
                  <a:pt x="2433445" y="400766"/>
                  <a:pt x="2676944" y="522515"/>
                </a:cubicBezTo>
                <a:cubicBezTo>
                  <a:pt x="2693569" y="530828"/>
                  <a:pt x="2703705" y="549358"/>
                  <a:pt x="2720487" y="557349"/>
                </a:cubicBezTo>
                <a:cubicBezTo>
                  <a:pt x="2817553" y="603571"/>
                  <a:pt x="2827933" y="603221"/>
                  <a:pt x="2903367" y="618309"/>
                </a:cubicBezTo>
                <a:cubicBezTo>
                  <a:pt x="2909173" y="627018"/>
                  <a:pt x="2912075" y="638629"/>
                  <a:pt x="2920784" y="644435"/>
                </a:cubicBezTo>
                <a:cubicBezTo>
                  <a:pt x="2959674" y="670362"/>
                  <a:pt x="2998105" y="688577"/>
                  <a:pt x="3042704" y="696686"/>
                </a:cubicBezTo>
                <a:cubicBezTo>
                  <a:pt x="3062899" y="700358"/>
                  <a:pt x="3083158" y="704484"/>
                  <a:pt x="3103664" y="705395"/>
                </a:cubicBezTo>
                <a:cubicBezTo>
                  <a:pt x="3213902" y="710294"/>
                  <a:pt x="3324281" y="711200"/>
                  <a:pt x="3434590" y="714103"/>
                </a:cubicBezTo>
                <a:cubicBezTo>
                  <a:pt x="3425881" y="827315"/>
                  <a:pt x="3419229" y="940703"/>
                  <a:pt x="3408464" y="1053738"/>
                </a:cubicBezTo>
                <a:cubicBezTo>
                  <a:pt x="3407594" y="1062876"/>
                  <a:pt x="3401981" y="1070958"/>
                  <a:pt x="3399755" y="1079863"/>
                </a:cubicBezTo>
                <a:cubicBezTo>
                  <a:pt x="3398379" y="1085367"/>
                  <a:pt x="3386811" y="1149295"/>
                  <a:pt x="3382338" y="1158240"/>
                </a:cubicBezTo>
                <a:cubicBezTo>
                  <a:pt x="3378666" y="1165584"/>
                  <a:pt x="3369145" y="1168617"/>
                  <a:pt x="3364921" y="1175658"/>
                </a:cubicBezTo>
                <a:cubicBezTo>
                  <a:pt x="3327200" y="1238527"/>
                  <a:pt x="3347203" y="1235417"/>
                  <a:pt x="3303961" y="1271452"/>
                </a:cubicBezTo>
                <a:cubicBezTo>
                  <a:pt x="3266527" y="1302647"/>
                  <a:pt x="3290983" y="1277941"/>
                  <a:pt x="3251710" y="1297578"/>
                </a:cubicBezTo>
                <a:cubicBezTo>
                  <a:pt x="3201190" y="1322838"/>
                  <a:pt x="3251804" y="1309517"/>
                  <a:pt x="3190750" y="1332412"/>
                </a:cubicBezTo>
                <a:cubicBezTo>
                  <a:pt x="3179543" y="1336614"/>
                  <a:pt x="3167527" y="1338217"/>
                  <a:pt x="3155915" y="1341120"/>
                </a:cubicBezTo>
                <a:cubicBezTo>
                  <a:pt x="3144304" y="1346926"/>
                  <a:pt x="3133134" y="1353716"/>
                  <a:pt x="3121081" y="1358538"/>
                </a:cubicBezTo>
                <a:cubicBezTo>
                  <a:pt x="3092337" y="1370036"/>
                  <a:pt x="3065044" y="1371033"/>
                  <a:pt x="3042704" y="1393372"/>
                </a:cubicBezTo>
                <a:cubicBezTo>
                  <a:pt x="3011327" y="1424748"/>
                  <a:pt x="3023887" y="1424661"/>
                  <a:pt x="2999161" y="1454332"/>
                </a:cubicBezTo>
                <a:cubicBezTo>
                  <a:pt x="2991277" y="1463793"/>
                  <a:pt x="2981145" y="1471189"/>
                  <a:pt x="2973035" y="1480458"/>
                </a:cubicBezTo>
                <a:cubicBezTo>
                  <a:pt x="2960795" y="1494446"/>
                  <a:pt x="2950441" y="1510012"/>
                  <a:pt x="2938201" y="1524000"/>
                </a:cubicBezTo>
                <a:cubicBezTo>
                  <a:pt x="2930091" y="1533269"/>
                  <a:pt x="2919959" y="1540665"/>
                  <a:pt x="2912075" y="1550126"/>
                </a:cubicBezTo>
                <a:cubicBezTo>
                  <a:pt x="2870937" y="1599492"/>
                  <a:pt x="2919829" y="1551463"/>
                  <a:pt x="2877241" y="1611086"/>
                </a:cubicBezTo>
                <a:cubicBezTo>
                  <a:pt x="2862002" y="1632421"/>
                  <a:pt x="2845822" y="1640741"/>
                  <a:pt x="2824990" y="1654629"/>
                </a:cubicBezTo>
                <a:cubicBezTo>
                  <a:pt x="2808832" y="1686946"/>
                  <a:pt x="2810333" y="1693122"/>
                  <a:pt x="2781447" y="1715589"/>
                </a:cubicBezTo>
                <a:cubicBezTo>
                  <a:pt x="2764923" y="1728440"/>
                  <a:pt x="2729195" y="1750423"/>
                  <a:pt x="2729195" y="1750423"/>
                </a:cubicBezTo>
                <a:cubicBezTo>
                  <a:pt x="2723389" y="1759132"/>
                  <a:pt x="2716459" y="1767187"/>
                  <a:pt x="2711778" y="1776549"/>
                </a:cubicBezTo>
                <a:cubicBezTo>
                  <a:pt x="2702854" y="1794399"/>
                  <a:pt x="2697672" y="1829661"/>
                  <a:pt x="2694361" y="1846218"/>
                </a:cubicBezTo>
                <a:cubicBezTo>
                  <a:pt x="2653314" y="1784647"/>
                  <a:pt x="2704828" y="1860871"/>
                  <a:pt x="2650818" y="1785258"/>
                </a:cubicBezTo>
                <a:cubicBezTo>
                  <a:pt x="2644734" y="1776741"/>
                  <a:pt x="2641348" y="1765944"/>
                  <a:pt x="2633401" y="1759132"/>
                </a:cubicBezTo>
                <a:cubicBezTo>
                  <a:pt x="2612858" y="1741523"/>
                  <a:pt x="2563894" y="1718875"/>
                  <a:pt x="2537607" y="1715589"/>
                </a:cubicBezTo>
                <a:lnTo>
                  <a:pt x="2467938" y="1706880"/>
                </a:lnTo>
                <a:cubicBezTo>
                  <a:pt x="2450376" y="1710393"/>
                  <a:pt x="2411083" y="1712504"/>
                  <a:pt x="2398270" y="1733006"/>
                </a:cubicBezTo>
                <a:cubicBezTo>
                  <a:pt x="2388540" y="1748575"/>
                  <a:pt x="2391038" y="1769982"/>
                  <a:pt x="2380853" y="1785258"/>
                </a:cubicBezTo>
                <a:lnTo>
                  <a:pt x="2363435" y="1811383"/>
                </a:lnTo>
                <a:cubicBezTo>
                  <a:pt x="2360532" y="1860732"/>
                  <a:pt x="2362060" y="1910542"/>
                  <a:pt x="2354727" y="1959429"/>
                </a:cubicBezTo>
                <a:cubicBezTo>
                  <a:pt x="2353174" y="1969780"/>
                  <a:pt x="2337785" y="1975099"/>
                  <a:pt x="2337310" y="1985555"/>
                </a:cubicBezTo>
                <a:cubicBezTo>
                  <a:pt x="2334802" y="2040729"/>
                  <a:pt x="2343115" y="2095864"/>
                  <a:pt x="2346018" y="2151018"/>
                </a:cubicBezTo>
                <a:cubicBezTo>
                  <a:pt x="2328601" y="2156824"/>
                  <a:pt x="2312079" y="2167127"/>
                  <a:pt x="2293767" y="2168435"/>
                </a:cubicBezTo>
                <a:cubicBezTo>
                  <a:pt x="2244079" y="2171984"/>
                  <a:pt x="2222121" y="2158935"/>
                  <a:pt x="2180555" y="2142309"/>
                </a:cubicBezTo>
                <a:cubicBezTo>
                  <a:pt x="2156557" y="2034319"/>
                  <a:pt x="2158780" y="2026876"/>
                  <a:pt x="2171847" y="2177143"/>
                </a:cubicBezTo>
                <a:cubicBezTo>
                  <a:pt x="2174374" y="2206207"/>
                  <a:pt x="2178132" y="2235156"/>
                  <a:pt x="2180555" y="2264229"/>
                </a:cubicBezTo>
                <a:cubicBezTo>
                  <a:pt x="2182207" y="2284049"/>
                  <a:pt x="2178117" y="2372563"/>
                  <a:pt x="2197973" y="2412275"/>
                </a:cubicBezTo>
                <a:cubicBezTo>
                  <a:pt x="2217324" y="2450976"/>
                  <a:pt x="2210554" y="2428727"/>
                  <a:pt x="2241515" y="2455818"/>
                </a:cubicBezTo>
                <a:cubicBezTo>
                  <a:pt x="2256962" y="2469335"/>
                  <a:pt x="2265145" y="2494381"/>
                  <a:pt x="2285058" y="2499360"/>
                </a:cubicBezTo>
                <a:lnTo>
                  <a:pt x="2354727" y="2516778"/>
                </a:lnTo>
                <a:cubicBezTo>
                  <a:pt x="2397735" y="2545450"/>
                  <a:pt x="2364132" y="2527837"/>
                  <a:pt x="2424395" y="2542903"/>
                </a:cubicBezTo>
                <a:cubicBezTo>
                  <a:pt x="2449914" y="2549283"/>
                  <a:pt x="2457211" y="2557357"/>
                  <a:pt x="2485355" y="2560320"/>
                </a:cubicBezTo>
                <a:cubicBezTo>
                  <a:pt x="2528755" y="2564888"/>
                  <a:pt x="2572441" y="2566126"/>
                  <a:pt x="2615984" y="2569029"/>
                </a:cubicBezTo>
                <a:cubicBezTo>
                  <a:pt x="2640889" y="2577331"/>
                  <a:pt x="2649600" y="2580977"/>
                  <a:pt x="2676944" y="2586446"/>
                </a:cubicBezTo>
                <a:cubicBezTo>
                  <a:pt x="2700800" y="2591217"/>
                  <a:pt x="2739315" y="2594876"/>
                  <a:pt x="2764030" y="2603863"/>
                </a:cubicBezTo>
                <a:cubicBezTo>
                  <a:pt x="2784807" y="2611418"/>
                  <a:pt x="2804017" y="2622998"/>
                  <a:pt x="2824990" y="2629989"/>
                </a:cubicBezTo>
                <a:cubicBezTo>
                  <a:pt x="2839032" y="2634670"/>
                  <a:pt x="2854110" y="2635370"/>
                  <a:pt x="2868533" y="2638698"/>
                </a:cubicBezTo>
                <a:cubicBezTo>
                  <a:pt x="2903519" y="2646772"/>
                  <a:pt x="2938201" y="2656115"/>
                  <a:pt x="2973035" y="2664823"/>
                </a:cubicBezTo>
                <a:cubicBezTo>
                  <a:pt x="2984647" y="2667726"/>
                  <a:pt x="2995960" y="2672341"/>
                  <a:pt x="3007870" y="2673532"/>
                </a:cubicBezTo>
                <a:lnTo>
                  <a:pt x="3094955" y="2682240"/>
                </a:lnTo>
                <a:cubicBezTo>
                  <a:pt x="3112372" y="2688046"/>
                  <a:pt x="3130430" y="2692201"/>
                  <a:pt x="3147207" y="2699658"/>
                </a:cubicBezTo>
                <a:cubicBezTo>
                  <a:pt x="3159962" y="2705327"/>
                  <a:pt x="3200248" y="2738251"/>
                  <a:pt x="3208167" y="2743200"/>
                </a:cubicBezTo>
                <a:cubicBezTo>
                  <a:pt x="3297403" y="2798973"/>
                  <a:pt x="3169573" y="2706486"/>
                  <a:pt x="3312670" y="2778035"/>
                </a:cubicBezTo>
                <a:cubicBezTo>
                  <a:pt x="3324281" y="2783841"/>
                  <a:pt x="3336233" y="2789011"/>
                  <a:pt x="3347504" y="2795452"/>
                </a:cubicBezTo>
                <a:cubicBezTo>
                  <a:pt x="3356591" y="2800645"/>
                  <a:pt x="3364269" y="2808188"/>
                  <a:pt x="3373630" y="2812869"/>
                </a:cubicBezTo>
                <a:cubicBezTo>
                  <a:pt x="3386129" y="2819118"/>
                  <a:pt x="3423422" y="2827494"/>
                  <a:pt x="3434590" y="2830286"/>
                </a:cubicBezTo>
                <a:cubicBezTo>
                  <a:pt x="3443298" y="2838995"/>
                  <a:pt x="3451254" y="2848528"/>
                  <a:pt x="3460715" y="2856412"/>
                </a:cubicBezTo>
                <a:cubicBezTo>
                  <a:pt x="3468756" y="2863113"/>
                  <a:pt x="3479018" y="2866876"/>
                  <a:pt x="3486841" y="2873829"/>
                </a:cubicBezTo>
                <a:cubicBezTo>
                  <a:pt x="3505251" y="2890193"/>
                  <a:pt x="3521676" y="2908663"/>
                  <a:pt x="3539093" y="2926080"/>
                </a:cubicBezTo>
                <a:lnTo>
                  <a:pt x="3556510" y="2943498"/>
                </a:lnTo>
                <a:cubicBezTo>
                  <a:pt x="3565183" y="2969518"/>
                  <a:pt x="3625181" y="3115723"/>
                  <a:pt x="3573927" y="3135086"/>
                </a:cubicBezTo>
                <a:cubicBezTo>
                  <a:pt x="3453950" y="3180410"/>
                  <a:pt x="3318476" y="3158309"/>
                  <a:pt x="3190750" y="3169920"/>
                </a:cubicBezTo>
                <a:cubicBezTo>
                  <a:pt x="3184944" y="3178629"/>
                  <a:pt x="3178607" y="3187005"/>
                  <a:pt x="3173333" y="3196046"/>
                </a:cubicBezTo>
                <a:cubicBezTo>
                  <a:pt x="3158274" y="3221862"/>
                  <a:pt x="3148460" y="3251085"/>
                  <a:pt x="3129790" y="3274423"/>
                </a:cubicBezTo>
                <a:cubicBezTo>
                  <a:pt x="3101580" y="3309686"/>
                  <a:pt x="3062205" y="3334956"/>
                  <a:pt x="3033995" y="3370218"/>
                </a:cubicBezTo>
                <a:cubicBezTo>
                  <a:pt x="3022384" y="3384732"/>
                  <a:pt x="3011664" y="3400007"/>
                  <a:pt x="2999161" y="3413760"/>
                </a:cubicBezTo>
                <a:cubicBezTo>
                  <a:pt x="2982592" y="3431986"/>
                  <a:pt x="2959131" y="3444626"/>
                  <a:pt x="2946910" y="3466012"/>
                </a:cubicBezTo>
                <a:cubicBezTo>
                  <a:pt x="2935298" y="3486332"/>
                  <a:pt x="2927818" y="3509655"/>
                  <a:pt x="2912075" y="3526972"/>
                </a:cubicBezTo>
                <a:cubicBezTo>
                  <a:pt x="2897994" y="3542461"/>
                  <a:pt x="2876753" y="3549494"/>
                  <a:pt x="2859824" y="3561806"/>
                </a:cubicBezTo>
                <a:cubicBezTo>
                  <a:pt x="2844792" y="3572739"/>
                  <a:pt x="2831508" y="3585981"/>
                  <a:pt x="2816281" y="3596640"/>
                </a:cubicBezTo>
                <a:cubicBezTo>
                  <a:pt x="2802414" y="3606347"/>
                  <a:pt x="2786279" y="3612610"/>
                  <a:pt x="2772738" y="3622766"/>
                </a:cubicBezTo>
                <a:cubicBezTo>
                  <a:pt x="2762886" y="3630155"/>
                  <a:pt x="2757251" y="3642686"/>
                  <a:pt x="2746613" y="3648892"/>
                </a:cubicBezTo>
                <a:cubicBezTo>
                  <a:pt x="2721918" y="3663298"/>
                  <a:pt x="2692751" y="3669017"/>
                  <a:pt x="2668235" y="3683726"/>
                </a:cubicBezTo>
                <a:cubicBezTo>
                  <a:pt x="2634378" y="3704040"/>
                  <a:pt x="2607279" y="3734815"/>
                  <a:pt x="2572441" y="3753395"/>
                </a:cubicBezTo>
                <a:cubicBezTo>
                  <a:pt x="2519638" y="3781557"/>
                  <a:pt x="2460504" y="3796300"/>
                  <a:pt x="2406978" y="3823063"/>
                </a:cubicBezTo>
                <a:cubicBezTo>
                  <a:pt x="2297366" y="3877869"/>
                  <a:pt x="2437096" y="3847376"/>
                  <a:pt x="2302475" y="3866606"/>
                </a:cubicBezTo>
                <a:cubicBezTo>
                  <a:pt x="2106505" y="3931930"/>
                  <a:pt x="2296987" y="3870662"/>
                  <a:pt x="2189264" y="3901440"/>
                </a:cubicBezTo>
                <a:cubicBezTo>
                  <a:pt x="2180437" y="3903962"/>
                  <a:pt x="2172170" y="3908507"/>
                  <a:pt x="2163138" y="3910149"/>
                </a:cubicBezTo>
                <a:cubicBezTo>
                  <a:pt x="2140112" y="3914336"/>
                  <a:pt x="2116693" y="3915955"/>
                  <a:pt x="2093470" y="3918858"/>
                </a:cubicBezTo>
                <a:cubicBezTo>
                  <a:pt x="1955463" y="3964857"/>
                  <a:pt x="2061407" y="3933048"/>
                  <a:pt x="1710293" y="3910149"/>
                </a:cubicBezTo>
                <a:cubicBezTo>
                  <a:pt x="1695523" y="3909186"/>
                  <a:pt x="1681110" y="3905030"/>
                  <a:pt x="1666750" y="3901440"/>
                </a:cubicBezTo>
                <a:cubicBezTo>
                  <a:pt x="1657844" y="3899214"/>
                  <a:pt x="1649530" y="3894958"/>
                  <a:pt x="1640624" y="3892732"/>
                </a:cubicBezTo>
                <a:cubicBezTo>
                  <a:pt x="1626264" y="3889142"/>
                  <a:pt x="1611361" y="3887918"/>
                  <a:pt x="1597081" y="3884023"/>
                </a:cubicBezTo>
                <a:cubicBezTo>
                  <a:pt x="1579369" y="3879192"/>
                  <a:pt x="1562020" y="3873052"/>
                  <a:pt x="1544830" y="3866606"/>
                </a:cubicBezTo>
                <a:cubicBezTo>
                  <a:pt x="1521607" y="3857897"/>
                  <a:pt x="1499431" y="3845589"/>
                  <a:pt x="1475161" y="3840480"/>
                </a:cubicBezTo>
                <a:cubicBezTo>
                  <a:pt x="1443786" y="3833875"/>
                  <a:pt x="1411298" y="3834675"/>
                  <a:pt x="1379367" y="3831772"/>
                </a:cubicBezTo>
                <a:lnTo>
                  <a:pt x="1240030" y="3805646"/>
                </a:lnTo>
                <a:lnTo>
                  <a:pt x="1083275" y="3779520"/>
                </a:lnTo>
                <a:cubicBezTo>
                  <a:pt x="1054133" y="3774316"/>
                  <a:pt x="1024274" y="3771464"/>
                  <a:pt x="996190" y="3762103"/>
                </a:cubicBezTo>
                <a:cubicBezTo>
                  <a:pt x="917904" y="3736010"/>
                  <a:pt x="1056135" y="3783452"/>
                  <a:pt x="900395" y="3718560"/>
                </a:cubicBezTo>
                <a:cubicBezTo>
                  <a:pt x="889347" y="3713957"/>
                  <a:pt x="876847" y="3713835"/>
                  <a:pt x="865561" y="3709852"/>
                </a:cubicBezTo>
                <a:cubicBezTo>
                  <a:pt x="827434" y="3696395"/>
                  <a:pt x="790133" y="3680703"/>
                  <a:pt x="752350" y="3666309"/>
                </a:cubicBezTo>
                <a:cubicBezTo>
                  <a:pt x="729173" y="3657479"/>
                  <a:pt x="703544" y="3653595"/>
                  <a:pt x="682681" y="3640183"/>
                </a:cubicBezTo>
                <a:cubicBezTo>
                  <a:pt x="642041" y="3614057"/>
                  <a:pt x="590942" y="3599532"/>
                  <a:pt x="560761" y="3561806"/>
                </a:cubicBezTo>
                <a:cubicBezTo>
                  <a:pt x="549150" y="3547292"/>
                  <a:pt x="537079" y="3533133"/>
                  <a:pt x="525927" y="3518263"/>
                </a:cubicBezTo>
                <a:cubicBezTo>
                  <a:pt x="519647" y="3509890"/>
                  <a:pt x="516358" y="3499063"/>
                  <a:pt x="508510" y="3492138"/>
                </a:cubicBezTo>
                <a:cubicBezTo>
                  <a:pt x="466697" y="3455245"/>
                  <a:pt x="421648" y="3422188"/>
                  <a:pt x="377881" y="3387635"/>
                </a:cubicBezTo>
                <a:cubicBezTo>
                  <a:pt x="366489" y="3378641"/>
                  <a:pt x="355493" y="3368976"/>
                  <a:pt x="343047" y="3361509"/>
                </a:cubicBezTo>
                <a:lnTo>
                  <a:pt x="255961" y="3309258"/>
                </a:lnTo>
                <a:cubicBezTo>
                  <a:pt x="244350" y="3294744"/>
                  <a:pt x="233734" y="3279373"/>
                  <a:pt x="221127" y="3265715"/>
                </a:cubicBezTo>
                <a:cubicBezTo>
                  <a:pt x="198851" y="3241582"/>
                  <a:pt x="169300" y="3223619"/>
                  <a:pt x="151458" y="3196046"/>
                </a:cubicBezTo>
                <a:cubicBezTo>
                  <a:pt x="136498" y="3172925"/>
                  <a:pt x="136181" y="3142981"/>
                  <a:pt x="125333" y="3117669"/>
                </a:cubicBezTo>
                <a:cubicBezTo>
                  <a:pt x="118665" y="3102111"/>
                  <a:pt x="106365" y="3089465"/>
                  <a:pt x="99207" y="3074126"/>
                </a:cubicBezTo>
                <a:cubicBezTo>
                  <a:pt x="85986" y="3045794"/>
                  <a:pt x="74779" y="3016522"/>
                  <a:pt x="64373" y="2987040"/>
                </a:cubicBezTo>
                <a:cubicBezTo>
                  <a:pt x="16943" y="2852656"/>
                  <a:pt x="78626" y="3003678"/>
                  <a:pt x="29538" y="2856412"/>
                </a:cubicBezTo>
                <a:lnTo>
                  <a:pt x="12121" y="2804160"/>
                </a:lnTo>
                <a:cubicBezTo>
                  <a:pt x="3948" y="2755122"/>
                  <a:pt x="-10489" y="2694887"/>
                  <a:pt x="12121" y="2647406"/>
                </a:cubicBezTo>
                <a:cubicBezTo>
                  <a:pt x="28006" y="2614048"/>
                  <a:pt x="66453" y="2597081"/>
                  <a:pt x="90498" y="2569029"/>
                </a:cubicBezTo>
                <a:cubicBezTo>
                  <a:pt x="107915" y="2548709"/>
                  <a:pt x="123084" y="2526222"/>
                  <a:pt x="142750" y="2508069"/>
                </a:cubicBezTo>
                <a:cubicBezTo>
                  <a:pt x="161947" y="2490348"/>
                  <a:pt x="208578" y="2458347"/>
                  <a:pt x="238544" y="2447109"/>
                </a:cubicBezTo>
                <a:cubicBezTo>
                  <a:pt x="249751" y="2442906"/>
                  <a:pt x="261767" y="2441303"/>
                  <a:pt x="273378" y="2438400"/>
                </a:cubicBezTo>
                <a:cubicBezTo>
                  <a:pt x="284990" y="2429692"/>
                  <a:pt x="295231" y="2418766"/>
                  <a:pt x="308213" y="2412275"/>
                </a:cubicBezTo>
                <a:cubicBezTo>
                  <a:pt x="324634" y="2404065"/>
                  <a:pt x="343418" y="2401677"/>
                  <a:pt x="360464" y="2394858"/>
                </a:cubicBezTo>
                <a:cubicBezTo>
                  <a:pt x="372517" y="2390036"/>
                  <a:pt x="383480" y="2382812"/>
                  <a:pt x="395298" y="2377440"/>
                </a:cubicBezTo>
                <a:cubicBezTo>
                  <a:pt x="415424" y="2368292"/>
                  <a:pt x="437430" y="2362901"/>
                  <a:pt x="456258" y="2351315"/>
                </a:cubicBezTo>
                <a:cubicBezTo>
                  <a:pt x="475567" y="2339433"/>
                  <a:pt x="489069" y="2319437"/>
                  <a:pt x="508510" y="2307772"/>
                </a:cubicBezTo>
                <a:cubicBezTo>
                  <a:pt x="518773" y="2301614"/>
                  <a:pt x="531880" y="2302502"/>
                  <a:pt x="543344" y="2299063"/>
                </a:cubicBezTo>
                <a:cubicBezTo>
                  <a:pt x="560929" y="2293787"/>
                  <a:pt x="578178" y="2287452"/>
                  <a:pt x="595595" y="2281646"/>
                </a:cubicBezTo>
                <a:lnTo>
                  <a:pt x="621721" y="2272938"/>
                </a:lnTo>
                <a:lnTo>
                  <a:pt x="647847" y="2264229"/>
                </a:lnTo>
                <a:cubicBezTo>
                  <a:pt x="659458" y="2255520"/>
                  <a:pt x="668260" y="2239742"/>
                  <a:pt x="682681" y="2238103"/>
                </a:cubicBezTo>
                <a:cubicBezTo>
                  <a:pt x="798197" y="2224976"/>
                  <a:pt x="1031024" y="2220686"/>
                  <a:pt x="1031024" y="2220686"/>
                </a:cubicBezTo>
                <a:lnTo>
                  <a:pt x="1187778" y="2194560"/>
                </a:lnTo>
                <a:cubicBezTo>
                  <a:pt x="1202361" y="2192024"/>
                  <a:pt x="1216668" y="2187945"/>
                  <a:pt x="1231321" y="2185852"/>
                </a:cubicBezTo>
                <a:cubicBezTo>
                  <a:pt x="1257343" y="2182135"/>
                  <a:pt x="1283615" y="2180403"/>
                  <a:pt x="1309698" y="2177143"/>
                </a:cubicBezTo>
                <a:cubicBezTo>
                  <a:pt x="1330066" y="2174597"/>
                  <a:pt x="1350338" y="2171338"/>
                  <a:pt x="1370658" y="2168435"/>
                </a:cubicBezTo>
                <a:cubicBezTo>
                  <a:pt x="1466977" y="2120277"/>
                  <a:pt x="1312938" y="2193475"/>
                  <a:pt x="1492578" y="2133600"/>
                </a:cubicBezTo>
                <a:cubicBezTo>
                  <a:pt x="1538177" y="2118401"/>
                  <a:pt x="1509617" y="2126190"/>
                  <a:pt x="1579664" y="2116183"/>
                </a:cubicBezTo>
                <a:cubicBezTo>
                  <a:pt x="1656517" y="2064948"/>
                  <a:pt x="1533676" y="2143532"/>
                  <a:pt x="1658041" y="2081349"/>
                </a:cubicBezTo>
                <a:cubicBezTo>
                  <a:pt x="1669652" y="2075543"/>
                  <a:pt x="1680351" y="2067348"/>
                  <a:pt x="1692875" y="2063932"/>
                </a:cubicBezTo>
                <a:cubicBezTo>
                  <a:pt x="1712678" y="2058531"/>
                  <a:pt x="1733515" y="2058126"/>
                  <a:pt x="1753835" y="2055223"/>
                </a:cubicBezTo>
                <a:cubicBezTo>
                  <a:pt x="1762544" y="2052320"/>
                  <a:pt x="1770929" y="2048157"/>
                  <a:pt x="1779961" y="2046515"/>
                </a:cubicBezTo>
                <a:cubicBezTo>
                  <a:pt x="1802987" y="2042328"/>
                  <a:pt x="1827017" y="2043836"/>
                  <a:pt x="1849630" y="2037806"/>
                </a:cubicBezTo>
                <a:cubicBezTo>
                  <a:pt x="1870991" y="2032110"/>
                  <a:pt x="1891494" y="2022819"/>
                  <a:pt x="1910590" y="2011680"/>
                </a:cubicBezTo>
                <a:cubicBezTo>
                  <a:pt x="1926645" y="2002314"/>
                  <a:pt x="1940145" y="1989086"/>
                  <a:pt x="1954133" y="1976846"/>
                </a:cubicBezTo>
                <a:cubicBezTo>
                  <a:pt x="1963401" y="1968736"/>
                  <a:pt x="1969565" y="1956830"/>
                  <a:pt x="1980258" y="1950720"/>
                </a:cubicBezTo>
                <a:cubicBezTo>
                  <a:pt x="1990650" y="1944782"/>
                  <a:pt x="2003481" y="1944915"/>
                  <a:pt x="2015093" y="1942012"/>
                </a:cubicBezTo>
                <a:cubicBezTo>
                  <a:pt x="2012515" y="1921387"/>
                  <a:pt x="2003954" y="1845207"/>
                  <a:pt x="1997675" y="1820092"/>
                </a:cubicBezTo>
                <a:cubicBezTo>
                  <a:pt x="1993222" y="1802281"/>
                  <a:pt x="1980258" y="1767840"/>
                  <a:pt x="1980258" y="1767840"/>
                </a:cubicBezTo>
                <a:cubicBezTo>
                  <a:pt x="1989183" y="1598278"/>
                  <a:pt x="2016544" y="1593669"/>
                  <a:pt x="2023801" y="1558835"/>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582745" y="6827520"/>
            <a:ext cx="1736706" cy="1497874"/>
          </a:xfrm>
          <a:custGeom>
            <a:avLst/>
            <a:gdLst>
              <a:gd name="connsiteX0" fmla="*/ 1675746 w 1736706"/>
              <a:gd name="connsiteY0" fmla="*/ 818606 h 1497874"/>
              <a:gd name="connsiteX1" fmla="*/ 1675746 w 1736706"/>
              <a:gd name="connsiteY1" fmla="*/ 818606 h 1497874"/>
              <a:gd name="connsiteX2" fmla="*/ 1667038 w 1736706"/>
              <a:gd name="connsiteY2" fmla="*/ 557349 h 1497874"/>
              <a:gd name="connsiteX3" fmla="*/ 1649621 w 1736706"/>
              <a:gd name="connsiteY3" fmla="*/ 522514 h 1497874"/>
              <a:gd name="connsiteX4" fmla="*/ 1632204 w 1736706"/>
              <a:gd name="connsiteY4" fmla="*/ 470263 h 1497874"/>
              <a:gd name="connsiteX5" fmla="*/ 1614786 w 1736706"/>
              <a:gd name="connsiteY5" fmla="*/ 400594 h 1497874"/>
              <a:gd name="connsiteX6" fmla="*/ 1597369 w 1736706"/>
              <a:gd name="connsiteY6" fmla="*/ 357051 h 1497874"/>
              <a:gd name="connsiteX7" fmla="*/ 1571244 w 1736706"/>
              <a:gd name="connsiteY7" fmla="*/ 278674 h 1497874"/>
              <a:gd name="connsiteX8" fmla="*/ 1562535 w 1736706"/>
              <a:gd name="connsiteY8" fmla="*/ 252549 h 1497874"/>
              <a:gd name="connsiteX9" fmla="*/ 1510284 w 1736706"/>
              <a:gd name="connsiteY9" fmla="*/ 209006 h 1497874"/>
              <a:gd name="connsiteX10" fmla="*/ 1492866 w 1736706"/>
              <a:gd name="connsiteY10" fmla="*/ 182880 h 1497874"/>
              <a:gd name="connsiteX11" fmla="*/ 1440615 w 1736706"/>
              <a:gd name="connsiteY11" fmla="*/ 148046 h 1497874"/>
              <a:gd name="connsiteX12" fmla="*/ 1423198 w 1736706"/>
              <a:gd name="connsiteY12" fmla="*/ 113211 h 1497874"/>
              <a:gd name="connsiteX13" fmla="*/ 1344821 w 1736706"/>
              <a:gd name="connsiteY13" fmla="*/ 87086 h 1497874"/>
              <a:gd name="connsiteX14" fmla="*/ 1318695 w 1736706"/>
              <a:gd name="connsiteY14" fmla="*/ 78377 h 1497874"/>
              <a:gd name="connsiteX15" fmla="*/ 1292569 w 1736706"/>
              <a:gd name="connsiteY15" fmla="*/ 69669 h 1497874"/>
              <a:gd name="connsiteX16" fmla="*/ 1266444 w 1736706"/>
              <a:gd name="connsiteY16" fmla="*/ 60960 h 1497874"/>
              <a:gd name="connsiteX17" fmla="*/ 1205484 w 1736706"/>
              <a:gd name="connsiteY17" fmla="*/ 17417 h 1497874"/>
              <a:gd name="connsiteX18" fmla="*/ 1153232 w 1736706"/>
              <a:gd name="connsiteY18" fmla="*/ 0 h 1497874"/>
              <a:gd name="connsiteX19" fmla="*/ 865849 w 1736706"/>
              <a:gd name="connsiteY19" fmla="*/ 8709 h 1497874"/>
              <a:gd name="connsiteX20" fmla="*/ 804889 w 1736706"/>
              <a:gd name="connsiteY20" fmla="*/ 26126 h 1497874"/>
              <a:gd name="connsiteX21" fmla="*/ 691678 w 1736706"/>
              <a:gd name="connsiteY21" fmla="*/ 60960 h 1497874"/>
              <a:gd name="connsiteX22" fmla="*/ 665552 w 1736706"/>
              <a:gd name="connsiteY22" fmla="*/ 69669 h 1497874"/>
              <a:gd name="connsiteX23" fmla="*/ 613301 w 1736706"/>
              <a:gd name="connsiteY23" fmla="*/ 104503 h 1497874"/>
              <a:gd name="connsiteX24" fmla="*/ 587175 w 1736706"/>
              <a:gd name="connsiteY24" fmla="*/ 121920 h 1497874"/>
              <a:gd name="connsiteX25" fmla="*/ 561049 w 1736706"/>
              <a:gd name="connsiteY25" fmla="*/ 130629 h 1497874"/>
              <a:gd name="connsiteX26" fmla="*/ 534924 w 1736706"/>
              <a:gd name="connsiteY26" fmla="*/ 148046 h 1497874"/>
              <a:gd name="connsiteX27" fmla="*/ 482672 w 1736706"/>
              <a:gd name="connsiteY27" fmla="*/ 165463 h 1497874"/>
              <a:gd name="connsiteX28" fmla="*/ 421712 w 1736706"/>
              <a:gd name="connsiteY28" fmla="*/ 182880 h 1497874"/>
              <a:gd name="connsiteX29" fmla="*/ 378169 w 1736706"/>
              <a:gd name="connsiteY29" fmla="*/ 209006 h 1497874"/>
              <a:gd name="connsiteX30" fmla="*/ 343335 w 1736706"/>
              <a:gd name="connsiteY30" fmla="*/ 217714 h 1497874"/>
              <a:gd name="connsiteX31" fmla="*/ 291084 w 1736706"/>
              <a:gd name="connsiteY31" fmla="*/ 235131 h 1497874"/>
              <a:gd name="connsiteX32" fmla="*/ 264958 w 1736706"/>
              <a:gd name="connsiteY32" fmla="*/ 243840 h 1497874"/>
              <a:gd name="connsiteX33" fmla="*/ 230124 w 1736706"/>
              <a:gd name="connsiteY33" fmla="*/ 261257 h 1497874"/>
              <a:gd name="connsiteX34" fmla="*/ 169164 w 1736706"/>
              <a:gd name="connsiteY34" fmla="*/ 278674 h 1497874"/>
              <a:gd name="connsiteX35" fmla="*/ 134329 w 1736706"/>
              <a:gd name="connsiteY35" fmla="*/ 322217 h 1497874"/>
              <a:gd name="connsiteX36" fmla="*/ 116912 w 1736706"/>
              <a:gd name="connsiteY36" fmla="*/ 365760 h 1497874"/>
              <a:gd name="connsiteX37" fmla="*/ 108204 w 1736706"/>
              <a:gd name="connsiteY37" fmla="*/ 391886 h 1497874"/>
              <a:gd name="connsiteX38" fmla="*/ 64661 w 1736706"/>
              <a:gd name="connsiteY38" fmla="*/ 452846 h 1497874"/>
              <a:gd name="connsiteX39" fmla="*/ 47244 w 1736706"/>
              <a:gd name="connsiteY39" fmla="*/ 505097 h 1497874"/>
              <a:gd name="connsiteX40" fmla="*/ 38535 w 1736706"/>
              <a:gd name="connsiteY40" fmla="*/ 531223 h 1497874"/>
              <a:gd name="connsiteX41" fmla="*/ 29826 w 1736706"/>
              <a:gd name="connsiteY41" fmla="*/ 557349 h 1497874"/>
              <a:gd name="connsiteX42" fmla="*/ 12409 w 1736706"/>
              <a:gd name="connsiteY42" fmla="*/ 914400 h 1497874"/>
              <a:gd name="connsiteX43" fmla="*/ 38535 w 1736706"/>
              <a:gd name="connsiteY43" fmla="*/ 949234 h 1497874"/>
              <a:gd name="connsiteX44" fmla="*/ 99495 w 1736706"/>
              <a:gd name="connsiteY44" fmla="*/ 1027611 h 1497874"/>
              <a:gd name="connsiteX45" fmla="*/ 116912 w 1736706"/>
              <a:gd name="connsiteY45" fmla="*/ 1062446 h 1497874"/>
              <a:gd name="connsiteX46" fmla="*/ 151746 w 1736706"/>
              <a:gd name="connsiteY46" fmla="*/ 1123406 h 1497874"/>
              <a:gd name="connsiteX47" fmla="*/ 160455 w 1736706"/>
              <a:gd name="connsiteY47" fmla="*/ 1149531 h 1497874"/>
              <a:gd name="connsiteX48" fmla="*/ 203998 w 1736706"/>
              <a:gd name="connsiteY48" fmla="*/ 1184366 h 1497874"/>
              <a:gd name="connsiteX49" fmla="*/ 273666 w 1736706"/>
              <a:gd name="connsiteY49" fmla="*/ 1236617 h 1497874"/>
              <a:gd name="connsiteX50" fmla="*/ 299792 w 1736706"/>
              <a:gd name="connsiteY50" fmla="*/ 1262743 h 1497874"/>
              <a:gd name="connsiteX51" fmla="*/ 360752 w 1736706"/>
              <a:gd name="connsiteY51" fmla="*/ 1297577 h 1497874"/>
              <a:gd name="connsiteX52" fmla="*/ 386878 w 1736706"/>
              <a:gd name="connsiteY52" fmla="*/ 1306286 h 1497874"/>
              <a:gd name="connsiteX53" fmla="*/ 473964 w 1736706"/>
              <a:gd name="connsiteY53" fmla="*/ 1358537 h 1497874"/>
              <a:gd name="connsiteX54" fmla="*/ 526215 w 1736706"/>
              <a:gd name="connsiteY54" fmla="*/ 1375954 h 1497874"/>
              <a:gd name="connsiteX55" fmla="*/ 604592 w 1736706"/>
              <a:gd name="connsiteY55" fmla="*/ 1419497 h 1497874"/>
              <a:gd name="connsiteX56" fmla="*/ 700386 w 1736706"/>
              <a:gd name="connsiteY56" fmla="*/ 1463040 h 1497874"/>
              <a:gd name="connsiteX57" fmla="*/ 735221 w 1736706"/>
              <a:gd name="connsiteY57" fmla="*/ 1471749 h 1497874"/>
              <a:gd name="connsiteX58" fmla="*/ 761346 w 1736706"/>
              <a:gd name="connsiteY58" fmla="*/ 1480457 h 1497874"/>
              <a:gd name="connsiteX59" fmla="*/ 813598 w 1736706"/>
              <a:gd name="connsiteY59" fmla="*/ 1489166 h 1497874"/>
              <a:gd name="connsiteX60" fmla="*/ 961644 w 1736706"/>
              <a:gd name="connsiteY60" fmla="*/ 1497874 h 1497874"/>
              <a:gd name="connsiteX61" fmla="*/ 1292569 w 1736706"/>
              <a:gd name="connsiteY61" fmla="*/ 1489166 h 1497874"/>
              <a:gd name="connsiteX62" fmla="*/ 1362238 w 1736706"/>
              <a:gd name="connsiteY62" fmla="*/ 1454331 h 1497874"/>
              <a:gd name="connsiteX63" fmla="*/ 1388364 w 1736706"/>
              <a:gd name="connsiteY63" fmla="*/ 1445623 h 1497874"/>
              <a:gd name="connsiteX64" fmla="*/ 1414489 w 1736706"/>
              <a:gd name="connsiteY64" fmla="*/ 1419497 h 1497874"/>
              <a:gd name="connsiteX65" fmla="*/ 1440615 w 1736706"/>
              <a:gd name="connsiteY65" fmla="*/ 1410789 h 1497874"/>
              <a:gd name="connsiteX66" fmla="*/ 1466741 w 1736706"/>
              <a:gd name="connsiteY66" fmla="*/ 1393371 h 1497874"/>
              <a:gd name="connsiteX67" fmla="*/ 1510284 w 1736706"/>
              <a:gd name="connsiteY67" fmla="*/ 1375954 h 1497874"/>
              <a:gd name="connsiteX68" fmla="*/ 1562535 w 1736706"/>
              <a:gd name="connsiteY68" fmla="*/ 1332411 h 1497874"/>
              <a:gd name="connsiteX69" fmla="*/ 1658329 w 1736706"/>
              <a:gd name="connsiteY69" fmla="*/ 1288869 h 1497874"/>
              <a:gd name="connsiteX70" fmla="*/ 1710581 w 1736706"/>
              <a:gd name="connsiteY70" fmla="*/ 1236617 h 1497874"/>
              <a:gd name="connsiteX71" fmla="*/ 1727998 w 1736706"/>
              <a:gd name="connsiteY71" fmla="*/ 1184366 h 1497874"/>
              <a:gd name="connsiteX72" fmla="*/ 1736706 w 1736706"/>
              <a:gd name="connsiteY72" fmla="*/ 1158240 h 1497874"/>
              <a:gd name="connsiteX73" fmla="*/ 1727998 w 1736706"/>
              <a:gd name="connsiteY73" fmla="*/ 992777 h 1497874"/>
              <a:gd name="connsiteX74" fmla="*/ 1719289 w 1736706"/>
              <a:gd name="connsiteY74" fmla="*/ 966651 h 1497874"/>
              <a:gd name="connsiteX75" fmla="*/ 1701872 w 1736706"/>
              <a:gd name="connsiteY75" fmla="*/ 879566 h 1497874"/>
              <a:gd name="connsiteX76" fmla="*/ 1675746 w 1736706"/>
              <a:gd name="connsiteY76" fmla="*/ 818606 h 149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36706" h="1497874">
                <a:moveTo>
                  <a:pt x="1675746" y="818606"/>
                </a:moveTo>
                <a:lnTo>
                  <a:pt x="1675746" y="818606"/>
                </a:lnTo>
                <a:cubicBezTo>
                  <a:pt x="1672843" y="731520"/>
                  <a:pt x="1674696" y="644146"/>
                  <a:pt x="1667038" y="557349"/>
                </a:cubicBezTo>
                <a:cubicBezTo>
                  <a:pt x="1665897" y="544417"/>
                  <a:pt x="1654442" y="534568"/>
                  <a:pt x="1649621" y="522514"/>
                </a:cubicBezTo>
                <a:cubicBezTo>
                  <a:pt x="1642803" y="505468"/>
                  <a:pt x="1637248" y="487916"/>
                  <a:pt x="1632204" y="470263"/>
                </a:cubicBezTo>
                <a:cubicBezTo>
                  <a:pt x="1625628" y="447246"/>
                  <a:pt x="1623676" y="422820"/>
                  <a:pt x="1614786" y="400594"/>
                </a:cubicBezTo>
                <a:cubicBezTo>
                  <a:pt x="1608980" y="386080"/>
                  <a:pt x="1602627" y="371773"/>
                  <a:pt x="1597369" y="357051"/>
                </a:cubicBezTo>
                <a:cubicBezTo>
                  <a:pt x="1588107" y="331116"/>
                  <a:pt x="1579953" y="304800"/>
                  <a:pt x="1571244" y="278674"/>
                </a:cubicBezTo>
                <a:cubicBezTo>
                  <a:pt x="1568341" y="269966"/>
                  <a:pt x="1570173" y="257641"/>
                  <a:pt x="1562535" y="252549"/>
                </a:cubicBezTo>
                <a:cubicBezTo>
                  <a:pt x="1536847" y="235423"/>
                  <a:pt x="1531238" y="234150"/>
                  <a:pt x="1510284" y="209006"/>
                </a:cubicBezTo>
                <a:cubicBezTo>
                  <a:pt x="1503583" y="200965"/>
                  <a:pt x="1500743" y="189772"/>
                  <a:pt x="1492866" y="182880"/>
                </a:cubicBezTo>
                <a:cubicBezTo>
                  <a:pt x="1477113" y="169096"/>
                  <a:pt x="1440615" y="148046"/>
                  <a:pt x="1440615" y="148046"/>
                </a:cubicBezTo>
                <a:cubicBezTo>
                  <a:pt x="1434809" y="136434"/>
                  <a:pt x="1434151" y="120181"/>
                  <a:pt x="1423198" y="113211"/>
                </a:cubicBezTo>
                <a:cubicBezTo>
                  <a:pt x="1399965" y="98426"/>
                  <a:pt x="1370947" y="95794"/>
                  <a:pt x="1344821" y="87086"/>
                </a:cubicBezTo>
                <a:lnTo>
                  <a:pt x="1318695" y="78377"/>
                </a:lnTo>
                <a:lnTo>
                  <a:pt x="1292569" y="69669"/>
                </a:lnTo>
                <a:lnTo>
                  <a:pt x="1266444" y="60960"/>
                </a:lnTo>
                <a:cubicBezTo>
                  <a:pt x="1261769" y="57454"/>
                  <a:pt x="1215900" y="22046"/>
                  <a:pt x="1205484" y="17417"/>
                </a:cubicBezTo>
                <a:cubicBezTo>
                  <a:pt x="1188707" y="9961"/>
                  <a:pt x="1153232" y="0"/>
                  <a:pt x="1153232" y="0"/>
                </a:cubicBezTo>
                <a:cubicBezTo>
                  <a:pt x="1057438" y="2903"/>
                  <a:pt x="961548" y="3536"/>
                  <a:pt x="865849" y="8709"/>
                </a:cubicBezTo>
                <a:cubicBezTo>
                  <a:pt x="850329" y="9548"/>
                  <a:pt x="820725" y="21375"/>
                  <a:pt x="804889" y="26126"/>
                </a:cubicBezTo>
                <a:cubicBezTo>
                  <a:pt x="692587" y="59817"/>
                  <a:pt x="793245" y="27104"/>
                  <a:pt x="691678" y="60960"/>
                </a:cubicBezTo>
                <a:cubicBezTo>
                  <a:pt x="682969" y="63863"/>
                  <a:pt x="673190" y="64577"/>
                  <a:pt x="665552" y="69669"/>
                </a:cubicBezTo>
                <a:lnTo>
                  <a:pt x="613301" y="104503"/>
                </a:lnTo>
                <a:cubicBezTo>
                  <a:pt x="604592" y="110309"/>
                  <a:pt x="597104" y="118610"/>
                  <a:pt x="587175" y="121920"/>
                </a:cubicBezTo>
                <a:cubicBezTo>
                  <a:pt x="578466" y="124823"/>
                  <a:pt x="569260" y="126524"/>
                  <a:pt x="561049" y="130629"/>
                </a:cubicBezTo>
                <a:cubicBezTo>
                  <a:pt x="551688" y="135310"/>
                  <a:pt x="544488" y="143795"/>
                  <a:pt x="534924" y="148046"/>
                </a:cubicBezTo>
                <a:cubicBezTo>
                  <a:pt x="518147" y="155502"/>
                  <a:pt x="500089" y="159657"/>
                  <a:pt x="482672" y="165463"/>
                </a:cubicBezTo>
                <a:cubicBezTo>
                  <a:pt x="445197" y="177954"/>
                  <a:pt x="465444" y="171946"/>
                  <a:pt x="421712" y="182880"/>
                </a:cubicBezTo>
                <a:cubicBezTo>
                  <a:pt x="407198" y="191589"/>
                  <a:pt x="393637" y="202132"/>
                  <a:pt x="378169" y="209006"/>
                </a:cubicBezTo>
                <a:cubicBezTo>
                  <a:pt x="367232" y="213867"/>
                  <a:pt x="354799" y="214275"/>
                  <a:pt x="343335" y="217714"/>
                </a:cubicBezTo>
                <a:cubicBezTo>
                  <a:pt x="325750" y="222989"/>
                  <a:pt x="308501" y="229325"/>
                  <a:pt x="291084" y="235131"/>
                </a:cubicBezTo>
                <a:cubicBezTo>
                  <a:pt x="282375" y="238034"/>
                  <a:pt x="273169" y="239735"/>
                  <a:pt x="264958" y="243840"/>
                </a:cubicBezTo>
                <a:cubicBezTo>
                  <a:pt x="253347" y="249646"/>
                  <a:pt x="242056" y="256143"/>
                  <a:pt x="230124" y="261257"/>
                </a:cubicBezTo>
                <a:cubicBezTo>
                  <a:pt x="212629" y="268755"/>
                  <a:pt x="186846" y="274254"/>
                  <a:pt x="169164" y="278674"/>
                </a:cubicBezTo>
                <a:cubicBezTo>
                  <a:pt x="152962" y="294875"/>
                  <a:pt x="145316" y="300243"/>
                  <a:pt x="134329" y="322217"/>
                </a:cubicBezTo>
                <a:cubicBezTo>
                  <a:pt x="127338" y="336199"/>
                  <a:pt x="122401" y="351123"/>
                  <a:pt x="116912" y="365760"/>
                </a:cubicBezTo>
                <a:cubicBezTo>
                  <a:pt x="113689" y="374355"/>
                  <a:pt x="112758" y="383916"/>
                  <a:pt x="108204" y="391886"/>
                </a:cubicBezTo>
                <a:cubicBezTo>
                  <a:pt x="101766" y="403153"/>
                  <a:pt x="71403" y="437676"/>
                  <a:pt x="64661" y="452846"/>
                </a:cubicBezTo>
                <a:cubicBezTo>
                  <a:pt x="57205" y="469623"/>
                  <a:pt x="53050" y="487680"/>
                  <a:pt x="47244" y="505097"/>
                </a:cubicBezTo>
                <a:lnTo>
                  <a:pt x="38535" y="531223"/>
                </a:lnTo>
                <a:lnTo>
                  <a:pt x="29826" y="557349"/>
                </a:lnTo>
                <a:cubicBezTo>
                  <a:pt x="3837" y="713286"/>
                  <a:pt x="-12632" y="745374"/>
                  <a:pt x="12409" y="914400"/>
                </a:cubicBezTo>
                <a:cubicBezTo>
                  <a:pt x="14536" y="928758"/>
                  <a:pt x="30212" y="937343"/>
                  <a:pt x="38535" y="949234"/>
                </a:cubicBezTo>
                <a:cubicBezTo>
                  <a:pt x="87146" y="1018679"/>
                  <a:pt x="54480" y="982598"/>
                  <a:pt x="99495" y="1027611"/>
                </a:cubicBezTo>
                <a:cubicBezTo>
                  <a:pt x="105301" y="1039223"/>
                  <a:pt x="110471" y="1051174"/>
                  <a:pt x="116912" y="1062446"/>
                </a:cubicBezTo>
                <a:cubicBezTo>
                  <a:pt x="141905" y="1106185"/>
                  <a:pt x="129183" y="1070760"/>
                  <a:pt x="151746" y="1123406"/>
                </a:cubicBezTo>
                <a:cubicBezTo>
                  <a:pt x="155362" y="1131843"/>
                  <a:pt x="154481" y="1142561"/>
                  <a:pt x="160455" y="1149531"/>
                </a:cubicBezTo>
                <a:cubicBezTo>
                  <a:pt x="172552" y="1163644"/>
                  <a:pt x="190855" y="1171223"/>
                  <a:pt x="203998" y="1184366"/>
                </a:cubicBezTo>
                <a:cubicBezTo>
                  <a:pt x="259227" y="1239595"/>
                  <a:pt x="195405" y="1205312"/>
                  <a:pt x="273666" y="1236617"/>
                </a:cubicBezTo>
                <a:cubicBezTo>
                  <a:pt x="282375" y="1245326"/>
                  <a:pt x="290331" y="1254859"/>
                  <a:pt x="299792" y="1262743"/>
                </a:cubicBezTo>
                <a:cubicBezTo>
                  <a:pt x="315225" y="1275604"/>
                  <a:pt x="343217" y="1290062"/>
                  <a:pt x="360752" y="1297577"/>
                </a:cubicBezTo>
                <a:cubicBezTo>
                  <a:pt x="369190" y="1301193"/>
                  <a:pt x="378169" y="1303383"/>
                  <a:pt x="386878" y="1306286"/>
                </a:cubicBezTo>
                <a:cubicBezTo>
                  <a:pt x="449718" y="1369126"/>
                  <a:pt x="403926" y="1339436"/>
                  <a:pt x="473964" y="1358537"/>
                </a:cubicBezTo>
                <a:cubicBezTo>
                  <a:pt x="491676" y="1363367"/>
                  <a:pt x="526215" y="1375954"/>
                  <a:pt x="526215" y="1375954"/>
                </a:cubicBezTo>
                <a:cubicBezTo>
                  <a:pt x="586104" y="1415881"/>
                  <a:pt x="558607" y="1404170"/>
                  <a:pt x="604592" y="1419497"/>
                </a:cubicBezTo>
                <a:cubicBezTo>
                  <a:pt x="647644" y="1462549"/>
                  <a:pt x="618770" y="1442636"/>
                  <a:pt x="700386" y="1463040"/>
                </a:cubicBezTo>
                <a:cubicBezTo>
                  <a:pt x="711998" y="1465943"/>
                  <a:pt x="723866" y="1467964"/>
                  <a:pt x="735221" y="1471749"/>
                </a:cubicBezTo>
                <a:cubicBezTo>
                  <a:pt x="743929" y="1474652"/>
                  <a:pt x="752385" y="1478466"/>
                  <a:pt x="761346" y="1480457"/>
                </a:cubicBezTo>
                <a:cubicBezTo>
                  <a:pt x="778583" y="1484287"/>
                  <a:pt x="796007" y="1487636"/>
                  <a:pt x="813598" y="1489166"/>
                </a:cubicBezTo>
                <a:cubicBezTo>
                  <a:pt x="862846" y="1493448"/>
                  <a:pt x="912295" y="1494971"/>
                  <a:pt x="961644" y="1497874"/>
                </a:cubicBezTo>
                <a:cubicBezTo>
                  <a:pt x="1071952" y="1494971"/>
                  <a:pt x="1182869" y="1501090"/>
                  <a:pt x="1292569" y="1489166"/>
                </a:cubicBezTo>
                <a:cubicBezTo>
                  <a:pt x="1318381" y="1486360"/>
                  <a:pt x="1337606" y="1462541"/>
                  <a:pt x="1362238" y="1454331"/>
                </a:cubicBezTo>
                <a:lnTo>
                  <a:pt x="1388364" y="1445623"/>
                </a:lnTo>
                <a:cubicBezTo>
                  <a:pt x="1397072" y="1436914"/>
                  <a:pt x="1404242" y="1426329"/>
                  <a:pt x="1414489" y="1419497"/>
                </a:cubicBezTo>
                <a:cubicBezTo>
                  <a:pt x="1422127" y="1414405"/>
                  <a:pt x="1432404" y="1414894"/>
                  <a:pt x="1440615" y="1410789"/>
                </a:cubicBezTo>
                <a:cubicBezTo>
                  <a:pt x="1449977" y="1406108"/>
                  <a:pt x="1457379" y="1398052"/>
                  <a:pt x="1466741" y="1393371"/>
                </a:cubicBezTo>
                <a:cubicBezTo>
                  <a:pt x="1480723" y="1386380"/>
                  <a:pt x="1496302" y="1382945"/>
                  <a:pt x="1510284" y="1375954"/>
                </a:cubicBezTo>
                <a:cubicBezTo>
                  <a:pt x="1578177" y="1342008"/>
                  <a:pt x="1491917" y="1377349"/>
                  <a:pt x="1562535" y="1332411"/>
                </a:cubicBezTo>
                <a:cubicBezTo>
                  <a:pt x="1605369" y="1305153"/>
                  <a:pt x="1619962" y="1301657"/>
                  <a:pt x="1658329" y="1288869"/>
                </a:cubicBezTo>
                <a:cubicBezTo>
                  <a:pt x="1675746" y="1271452"/>
                  <a:pt x="1702792" y="1259985"/>
                  <a:pt x="1710581" y="1236617"/>
                </a:cubicBezTo>
                <a:lnTo>
                  <a:pt x="1727998" y="1184366"/>
                </a:lnTo>
                <a:lnTo>
                  <a:pt x="1736706" y="1158240"/>
                </a:lnTo>
                <a:cubicBezTo>
                  <a:pt x="1733803" y="1103086"/>
                  <a:pt x="1732998" y="1047781"/>
                  <a:pt x="1727998" y="992777"/>
                </a:cubicBezTo>
                <a:cubicBezTo>
                  <a:pt x="1727167" y="983635"/>
                  <a:pt x="1721353" y="975596"/>
                  <a:pt x="1719289" y="966651"/>
                </a:cubicBezTo>
                <a:cubicBezTo>
                  <a:pt x="1712632" y="937806"/>
                  <a:pt x="1711233" y="907650"/>
                  <a:pt x="1701872" y="879566"/>
                </a:cubicBezTo>
                <a:cubicBezTo>
                  <a:pt x="1691328" y="847932"/>
                  <a:pt x="1680100" y="828766"/>
                  <a:pt x="1675746" y="818606"/>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56709" y="5834743"/>
            <a:ext cx="1532708" cy="646331"/>
          </a:xfrm>
          <a:prstGeom prst="rect">
            <a:avLst/>
          </a:prstGeom>
          <a:noFill/>
        </p:spPr>
        <p:txBody>
          <a:bodyPr wrap="square" rtlCol="0">
            <a:spAutoFit/>
          </a:bodyPr>
          <a:lstStyle/>
          <a:p>
            <a:r>
              <a:rPr lang="en-US" dirty="0" smtClean="0"/>
              <a:t>Not connected</a:t>
            </a:r>
            <a:endParaRPr lang="en-US" dirty="0"/>
          </a:p>
        </p:txBody>
      </p:sp>
      <p:sp>
        <p:nvSpPr>
          <p:cNvPr id="10" name="TextBox 9"/>
          <p:cNvSpPr txBox="1"/>
          <p:nvPr/>
        </p:nvSpPr>
        <p:spPr>
          <a:xfrm>
            <a:off x="9222377" y="6235337"/>
            <a:ext cx="1402080" cy="369332"/>
          </a:xfrm>
          <a:prstGeom prst="rect">
            <a:avLst/>
          </a:prstGeom>
          <a:noFill/>
        </p:spPr>
        <p:txBody>
          <a:bodyPr wrap="square" rtlCol="0">
            <a:spAutoFit/>
          </a:bodyPr>
          <a:lstStyle/>
          <a:p>
            <a:r>
              <a:rPr lang="en-US" dirty="0" smtClean="0"/>
              <a:t>Connected</a:t>
            </a:r>
            <a:endParaRPr lang="en-US" dirty="0"/>
          </a:p>
        </p:txBody>
      </p:sp>
      <p:sp>
        <p:nvSpPr>
          <p:cNvPr id="6" name="TextBox 5"/>
          <p:cNvSpPr txBox="1"/>
          <p:nvPr/>
        </p:nvSpPr>
        <p:spPr>
          <a:xfrm>
            <a:off x="3605134" y="8499423"/>
            <a:ext cx="3612630" cy="523220"/>
          </a:xfrm>
          <a:prstGeom prst="rect">
            <a:avLst/>
          </a:prstGeom>
          <a:noFill/>
        </p:spPr>
        <p:txBody>
          <a:bodyPr wrap="square" rtlCol="0">
            <a:spAutoFit/>
          </a:bodyPr>
          <a:lstStyle/>
          <a:p>
            <a:pPr algn="ctr"/>
            <a:r>
              <a:rPr lang="en-US" sz="1400" dirty="0" smtClean="0"/>
              <a:t>It looks easy to tell if a region is connected.</a:t>
            </a:r>
          </a:p>
          <a:p>
            <a:pPr algn="ctr"/>
            <a:r>
              <a:rPr lang="en-US" sz="1400" dirty="0" smtClean="0"/>
              <a:t>Just glance at the figure on the next slide.</a:t>
            </a:r>
            <a:endParaRPr lang="en-US" sz="1400" dirty="0"/>
          </a:p>
        </p:txBody>
      </p:sp>
      <p:sp>
        <p:nvSpPr>
          <p:cNvPr id="11" name="TextBox 10"/>
          <p:cNvSpPr txBox="1"/>
          <p:nvPr/>
        </p:nvSpPr>
        <p:spPr>
          <a:xfrm>
            <a:off x="5771625" y="8191646"/>
            <a:ext cx="6727971" cy="307777"/>
          </a:xfrm>
          <a:prstGeom prst="rect">
            <a:avLst/>
          </a:prstGeom>
          <a:noFill/>
        </p:spPr>
        <p:txBody>
          <a:bodyPr wrap="square" rtlCol="0">
            <a:spAutoFit/>
          </a:bodyPr>
          <a:lstStyle/>
          <a:p>
            <a:pPr algn="ctr"/>
            <a:r>
              <a:rPr lang="en-US" sz="1400" dirty="0" smtClean="0"/>
              <a:t>Minsky, </a:t>
            </a:r>
            <a:r>
              <a:rPr lang="en-US" sz="1400" dirty="0" err="1" smtClean="0"/>
              <a:t>Papert</a:t>
            </a:r>
            <a:r>
              <a:rPr lang="en-US" sz="1400" dirty="0" smtClean="0"/>
              <a:t>, </a:t>
            </a:r>
            <a:r>
              <a:rPr lang="en-US" sz="1400" i="1" dirty="0" err="1" smtClean="0"/>
              <a:t>Perceptrons</a:t>
            </a:r>
            <a:r>
              <a:rPr lang="en-US" sz="1400" i="1" dirty="0" smtClean="0"/>
              <a:t>: An Introduction to Computational Geometry</a:t>
            </a:r>
            <a:endParaRPr lang="en-US" sz="1400" dirty="0"/>
          </a:p>
        </p:txBody>
      </p:sp>
      <p:sp>
        <p:nvSpPr>
          <p:cNvPr id="9" name="TextBox 8"/>
          <p:cNvSpPr txBox="1"/>
          <p:nvPr/>
        </p:nvSpPr>
        <p:spPr>
          <a:xfrm>
            <a:off x="9923417" y="6736360"/>
            <a:ext cx="1577889" cy="1169551"/>
          </a:xfrm>
          <a:prstGeom prst="rect">
            <a:avLst/>
          </a:prstGeom>
          <a:noFill/>
        </p:spPr>
        <p:txBody>
          <a:bodyPr wrap="square" rtlCol="0">
            <a:spAutoFit/>
          </a:bodyPr>
          <a:lstStyle/>
          <a:p>
            <a:r>
              <a:rPr lang="en-US" sz="1400" dirty="0" smtClean="0"/>
              <a:t>It is impossible to tell in general, even with an unlimited number of neurons!</a:t>
            </a:r>
            <a:endParaRPr lang="en-US" sz="1400" dirty="0"/>
          </a:p>
        </p:txBody>
      </p:sp>
    </p:spTree>
    <p:extLst>
      <p:ext uri="{BB962C8B-B14F-4D97-AF65-F5344CB8AC3E}">
        <p14:creationId xmlns:p14="http://schemas.microsoft.com/office/powerpoint/2010/main" val="2350685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H="1">
            <a:off x="4549698" y="4884238"/>
            <a:ext cx="607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393580" y="5057081"/>
            <a:ext cx="9617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4159405" y="5235503"/>
            <a:ext cx="15277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549698" y="3646449"/>
            <a:ext cx="0" cy="1237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393580" y="3479180"/>
            <a:ext cx="0" cy="15779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159405" y="3300761"/>
            <a:ext cx="0" cy="1934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744842" y="3836020"/>
            <a:ext cx="14440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549698" y="3646449"/>
            <a:ext cx="18734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393580" y="3479180"/>
            <a:ext cx="2297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188927" y="3836020"/>
            <a:ext cx="0" cy="15165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3936380" y="5363737"/>
            <a:ext cx="2252547" cy="223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3936380" y="3139065"/>
            <a:ext cx="0" cy="22525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159405" y="3300761"/>
            <a:ext cx="26428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936380" y="3139065"/>
            <a:ext cx="31446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423102" y="3646449"/>
            <a:ext cx="0" cy="1895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3735659" y="5508702"/>
            <a:ext cx="2687443" cy="334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690732" y="3479180"/>
            <a:ext cx="0" cy="22581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3735659" y="2966224"/>
            <a:ext cx="0" cy="2559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735659" y="2977376"/>
            <a:ext cx="3501482" cy="111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flipV="1">
            <a:off x="3534939" y="5695486"/>
            <a:ext cx="3155793" cy="362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802244" y="3300758"/>
            <a:ext cx="0" cy="26985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flipV="1">
            <a:off x="3334215" y="5924093"/>
            <a:ext cx="3468030" cy="529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081024" y="3155794"/>
            <a:ext cx="0" cy="30442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3111190" y="6200078"/>
            <a:ext cx="39698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7237141" y="2988527"/>
            <a:ext cx="0" cy="3434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2854713" y="6407769"/>
            <a:ext cx="4382428" cy="264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3534939" y="2796167"/>
            <a:ext cx="0" cy="29132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3334215" y="2553629"/>
            <a:ext cx="0" cy="3370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3111190" y="2364059"/>
            <a:ext cx="0" cy="3822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2854713" y="2118732"/>
            <a:ext cx="0" cy="42890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3534939" y="2796167"/>
            <a:ext cx="39698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3334215" y="2553629"/>
            <a:ext cx="5029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3111190" y="2364059"/>
            <a:ext cx="5252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854713" y="2118732"/>
            <a:ext cx="55087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504771" y="2796167"/>
            <a:ext cx="0" cy="3849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flipV="1">
            <a:off x="2542478" y="6601522"/>
            <a:ext cx="4962293" cy="223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2564780" y="1884556"/>
            <a:ext cx="0" cy="4715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2542478" y="1828800"/>
            <a:ext cx="5820937" cy="55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951146" y="4070195"/>
            <a:ext cx="7471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5687122" y="4059044"/>
            <a:ext cx="22302" cy="11764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5355373" y="4293220"/>
            <a:ext cx="0" cy="763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5157439" y="4293220"/>
            <a:ext cx="1979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5157439" y="4471639"/>
            <a:ext cx="0" cy="412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744842" y="4471639"/>
            <a:ext cx="4125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4951146" y="4293220"/>
            <a:ext cx="2062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951146" y="4059044"/>
            <a:ext cx="0" cy="234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744842" y="3836020"/>
            <a:ext cx="0" cy="6356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V="1">
            <a:off x="8363415" y="1828800"/>
            <a:ext cx="0" cy="2899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363415" y="2364059"/>
            <a:ext cx="0" cy="189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257698" y="548915"/>
            <a:ext cx="7576457" cy="923330"/>
          </a:xfrm>
          <a:prstGeom prst="rect">
            <a:avLst/>
          </a:prstGeom>
          <a:noFill/>
        </p:spPr>
        <p:txBody>
          <a:bodyPr wrap="square" rtlCol="0">
            <a:spAutoFit/>
          </a:bodyPr>
          <a:lstStyle/>
          <a:p>
            <a:pPr algn="ctr"/>
            <a:r>
              <a:rPr lang="en-US" sz="5400" dirty="0" smtClean="0"/>
              <a:t>Just glance at this figure</a:t>
            </a:r>
            <a:endParaRPr lang="en-US" sz="5400" dirty="0"/>
          </a:p>
        </p:txBody>
      </p:sp>
      <p:sp>
        <p:nvSpPr>
          <p:cNvPr id="4" name="TextBox 3"/>
          <p:cNvSpPr txBox="1"/>
          <p:nvPr/>
        </p:nvSpPr>
        <p:spPr>
          <a:xfrm>
            <a:off x="9194334" y="1954635"/>
            <a:ext cx="1577130" cy="369332"/>
          </a:xfrm>
          <a:prstGeom prst="rect">
            <a:avLst/>
          </a:prstGeom>
          <a:noFill/>
        </p:spPr>
        <p:txBody>
          <a:bodyPr wrap="square" rtlCol="0">
            <a:spAutoFit/>
          </a:bodyPr>
          <a:lstStyle/>
          <a:p>
            <a:pPr algn="ctr"/>
            <a:r>
              <a:rPr lang="en-US" dirty="0" smtClean="0"/>
              <a:t>Look here first</a:t>
            </a:r>
            <a:endParaRPr lang="en-US" dirty="0"/>
          </a:p>
        </p:txBody>
      </p:sp>
      <p:cxnSp>
        <p:nvCxnSpPr>
          <p:cNvPr id="10" name="Straight Arrow Connector 9"/>
          <p:cNvCxnSpPr/>
          <p:nvPr/>
        </p:nvCxnSpPr>
        <p:spPr>
          <a:xfrm flipH="1">
            <a:off x="8472881" y="2197916"/>
            <a:ext cx="906011" cy="335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229600" y="3646449"/>
            <a:ext cx="2541864" cy="646331"/>
          </a:xfrm>
          <a:prstGeom prst="rect">
            <a:avLst/>
          </a:prstGeom>
          <a:noFill/>
        </p:spPr>
        <p:txBody>
          <a:bodyPr wrap="square" rtlCol="0">
            <a:spAutoFit/>
          </a:bodyPr>
          <a:lstStyle/>
          <a:p>
            <a:r>
              <a:rPr lang="en-US" dirty="0" smtClean="0"/>
              <a:t>Don’t try to study the figure.</a:t>
            </a:r>
            <a:endParaRPr lang="en-US" dirty="0"/>
          </a:p>
        </p:txBody>
      </p:sp>
    </p:spTree>
    <p:extLst>
      <p:ext uri="{BB962C8B-B14F-4D97-AF65-F5344CB8AC3E}">
        <p14:creationId xmlns:p14="http://schemas.microsoft.com/office/powerpoint/2010/main" val="41614360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An Introduction to Human-Aided Deep Learning&amp;quot;&quot;/&gt;&lt;property id=&quot;20307&quot; value=&quot;256&quot;/&gt;&lt;/object&gt;&lt;object type=&quot;3&quot; unique_id=&quot;10004&quot;&gt;&lt;property id=&quot;20148&quot; value=&quot;5&quot;/&gt;&lt;property id=&quot;20300&quot; value=&quot;Slide 3 - &amp;quot;Machine Learning is All Around You, Every Day&amp;quot;&quot;/&gt;&lt;property id=&quot;20307&quot; value=&quot;257&quot;/&gt;&lt;/object&gt;&lt;object type=&quot;3&quot; unique_id=&quot;10007&quot;&gt;&lt;property id=&quot;20148&quot; value=&quot;5&quot;/&gt;&lt;property id=&quot;20300&quot; value=&quot;Slide 11&quot;/&gt;&lt;property id=&quot;20307&quot; value=&quot;267&quot;/&gt;&lt;/object&gt;&lt;object type=&quot;3&quot; unique_id=&quot;10008&quot;&gt;&lt;property id=&quot;20148&quot; value=&quot;5&quot;/&gt;&lt;property id=&quot;20300&quot; value=&quot;Slide 9&quot;/&gt;&lt;property id=&quot;20307&quot; value=&quot;265&quot;/&gt;&lt;/object&gt;&lt;object type=&quot;3&quot; unique_id=&quot;10011&quot;&gt;&lt;property id=&quot;20148&quot; value=&quot;5&quot;/&gt;&lt;property id=&quot;20300&quot; value=&quot;Slide 20&quot;/&gt;&lt;property id=&quot;20307&quot; value=&quot;259&quot;/&gt;&lt;/object&gt;&lt;object type=&quot;3&quot; unique_id=&quot;10013&quot;&gt;&lt;property id=&quot;20148&quot; value=&quot;5&quot;/&gt;&lt;property id=&quot;20300&quot; value=&quot;Slide 37 - &amp;quot;A Sample of Handwritten Digits (MNIST)&amp;quot;&quot;/&gt;&lt;property id=&quot;20307&quot; value=&quot;258&quot;/&gt;&lt;/object&gt;&lt;object type=&quot;3&quot; unique_id=&quot;10014&quot;&gt;&lt;property id=&quot;20148&quot; value=&quot;5&quot;/&gt;&lt;property id=&quot;20300&quot; value=&quot;Slide 38 - &amp;quot;Soft Decisions (Hinton, 2015)&amp;quot;&quot;/&gt;&lt;property id=&quot;20307&quot; value=&quot;260&quot;/&gt;&lt;/object&gt;&lt;object type=&quot;3&quot; unique_id=&quot;10200&quot;&gt;&lt;property id=&quot;20148&quot; value=&quot;5&quot;/&gt;&lt;property id=&quot;20300&quot; value=&quot;Slide 2 - &amp;quot;Opportunities in Machine Learning&amp;quot;&quot;/&gt;&lt;property id=&quot;20307&quot; value=&quot;273&quot;/&gt;&lt;/object&gt;&lt;object type=&quot;3&quot; unique_id=&quot;10201&quot;&gt;&lt;property id=&quot;20148&quot; value=&quot;5&quot;/&gt;&lt;property id=&quot;20300&quot; value=&quot;Slide 4 - &amp;quot;Opportunities in Machine Learning with Artificial Neural Networks&amp;quot;&quot;/&gt;&lt;property id=&quot;20307&quot; value=&quot;274&quot;/&gt;&lt;/object&gt;&lt;object type=&quot;3&quot; unique_id=&quot;10202&quot;&gt;&lt;property id=&quot;20148&quot; value=&quot;5&quot;/&gt;&lt;property id=&quot;20300&quot; value=&quot;Slide 7 - &amp;quot;Brief History of Pattern Recognition with Artificial Neural Networks&amp;quot;&quot;/&gt;&lt;property id=&quot;20307&quot; value=&quot;275&quot;/&gt;&lt;/object&gt;&lt;object type=&quot;3&quot; unique_id=&quot;10203&quot;&gt;&lt;property id=&quot;20148&quot; value=&quot;5&quot;/&gt;&lt;property id=&quot;20300&quot; value=&quot;Slide 10 - &amp;quot;Was that one snake or two?&amp;quot;&quot;/&gt;&lt;property id=&quot;20307&quot; value=&quot;277&quot;/&gt;&lt;/object&gt;&lt;object type=&quot;3&quot; unique_id=&quot;10204&quot;&gt;&lt;property id=&quot;20148&quot; value=&quot;5&quot;/&gt;&lt;property id=&quot;20300&quot; value=&quot;Slide 12&quot;/&gt;&lt;property id=&quot;20307&quot; value=&quot;278&quot;/&gt;&lt;/object&gt;&lt;object type=&quot;3&quot; unique_id=&quot;10205&quot;&gt;&lt;property id=&quot;20148&quot; value=&quot;5&quot;/&gt;&lt;property id=&quot;20300&quot; value=&quot;Slide 13&quot;/&gt;&lt;property id=&quot;20307&quot; value=&quot;279&quot;/&gt;&lt;/object&gt;&lt;object type=&quot;3&quot; unique_id=&quot;10206&quot;&gt;&lt;property id=&quot;20148&quot; value=&quot;5&quot;/&gt;&lt;property id=&quot;20300&quot; value=&quot;Slide 14 - &amp;quot;Brief History of Pattern Recognition with Artificial Neural Networks&amp;quot;&quot;/&gt;&lt;property id=&quot;20307&quot; value=&quot;276&quot;/&gt;&lt;/object&gt;&lt;object type=&quot;3&quot; unique_id=&quot;10208&quot;&gt;&lt;property id=&quot;20148&quot; value=&quot;5&quot;/&gt;&lt;property id=&quot;20300&quot; value=&quot;Slide 25 - &amp;quot;Multi-Column Architecture (On traffic signs, outperforms humans by factor of two)&amp;quot;&quot;/&gt;&lt;property id=&quot;20307&quot; value=&quot;281&quot;/&gt;&lt;/object&gt;&lt;object type=&quot;3&quot; unique_id=&quot;10670&quot;&gt;&lt;property id=&quot;20148&quot; value=&quot;5&quot;/&gt;&lt;property id=&quot;20300&quot; value=&quot;Slide 6 - &amp;quot;It is important to do it right!&amp;quot;&quot;/&gt;&lt;property id=&quot;20307&quot; value=&quot;290&quot;/&gt;&lt;/object&gt;&lt;object type=&quot;3&quot; unique_id=&quot;10671&quot;&gt;&lt;property id=&quot;20148&quot; value=&quot;5&quot;/&gt;&lt;property id=&quot;20300&quot; value=&quot;Slide 8 - &amp;quot;Why was there a gap in progress&amp;quot;&quot;/&gt;&lt;property id=&quot;20307&quot; value=&quot;291&quot;/&gt;&lt;/object&gt;&lt;object type=&quot;3&quot; unique_id=&quot;10672&quot;&gt;&lt;property id=&quot;20148&quot; value=&quot;5&quot;/&gt;&lt;property id=&quot;20300&quot; value=&quot;Slide 15 - &amp;quot;Brief History of Pattern Recognition with Artificial Neural Networks&amp;quot;&quot;/&gt;&lt;property id=&quot;20307&quot; value=&quot;292&quot;/&gt;&lt;/object&gt;&lt;object type=&quot;3&quot; unique_id=&quot;10673&quot;&gt;&lt;property id=&quot;20148&quot; value=&quot;5&quot;/&gt;&lt;property id=&quot;20300&quot; value=&quot;Slide 21&quot;/&gt;&lt;property id=&quot;20307&quot; value=&quot;293&quot;/&gt;&lt;/object&gt;&lt;object type=&quot;3&quot; unique_id=&quot;10674&quot;&gt;&lt;property id=&quot;20148&quot; value=&quot;5&quot;/&gt;&lt;property id=&quot;20300&quot; value=&quot;Slide 22 - &amp;quot;Training a deep neural network&amp;quot;&quot;/&gt;&lt;property id=&quot;20307&quot; value=&quot;294&quot;/&gt;&lt;/object&gt;&lt;object type=&quot;3&quot; unique_id=&quot;10675&quot;&gt;&lt;property id=&quot;20148&quot; value=&quot;5&quot;/&gt;&lt;property id=&quot;20300&quot; value=&quot;Slide 23 - &amp;quot;Other Issues (with some solutions)&amp;quot;&quot;/&gt;&lt;property id=&quot;20307&quot; value=&quot;295&quot;/&gt;&lt;/object&gt;&lt;object type=&quot;3&quot; unique_id=&quot;11160&quot;&gt;&lt;property id=&quot;20148&quot; value=&quot;5&quot;/&gt;&lt;property id=&quot;20300&quot; value=&quot;Slide 16 - &amp;quot;Artificial Neural Networks 1986 - 2006&amp;quot;&quot;/&gt;&lt;property id=&quot;20307&quot; value=&quot;305&quot;/&gt;&lt;/object&gt;&lt;object type=&quot;3&quot; unique_id=&quot;11161&quot;&gt;&lt;property id=&quot;20148&quot; value=&quot;5&quot;/&gt;&lt;property id=&quot;20300&quot; value=&quot;Slide 17 - &amp;quot;Architecture of Convolutional Neural Network&amp;quot;&quot;/&gt;&lt;property id=&quot;20307&quot; value=&quot;299&quot;/&gt;&lt;/object&gt;&lt;object type=&quot;3&quot; unique_id=&quot;11167&quot;&gt;&lt;property id=&quot;20148&quot; value=&quot;5&quot;/&gt;&lt;property id=&quot;20300&quot; value=&quot;Slide 18 - &amp;quot;Fast Training for Deep Belief Nets - 2006&amp;quot;&quot;/&gt;&lt;property id=&quot;20307&quot; value=&quot;306&quot;/&gt;&lt;/object&gt;&lt;object type=&quot;3&quot; unique_id=&quot;11168&quot;&gt;&lt;property id=&quot;20148&quot; value=&quot;5&quot;/&gt;&lt;property id=&quot;20300&quot; value=&quot;Slide 19 - &amp;quot;Training Deep Learning Nets – 2006+&amp;quot;&quot;/&gt;&lt;property id=&quot;20307&quot; value=&quot;307&quot;/&gt;&lt;/object&gt;&lt;object type=&quot;3&quot; unique_id=&quot;11365&quot;&gt;&lt;property id=&quot;20148&quot; value=&quot;5&quot;/&gt;&lt;property id=&quot;20300&quot; value=&quot;Slide 24 - &amp;quot;Some of the Recent Successes of Deep Learning (Short List)&amp;quot;&quot;/&gt;&lt;property id=&quot;20307&quot; value=&quot;308&quot;/&gt;&lt;/object&gt;&lt;object type=&quot;3&quot; unique_id=&quot;11742&quot;&gt;&lt;property id=&quot;20148&quot; value=&quot;5&quot;/&gt;&lt;property id=&quot;20300&quot; value=&quot;Slide 26 - &amp;quot;Traffic Signs Dataset&amp;quot;&quot;/&gt;&lt;property id=&quot;20307&quot; value=&quot;309&quot;/&gt;&lt;/object&gt;&lt;object type=&quot;3&quot; unique_id=&quot;11743&quot;&gt;&lt;property id=&quot;20148&quot; value=&quot;5&quot;/&gt;&lt;property id=&quot;20300&quot; value=&quot;Slide 27 - &amp;quot;Machine Learning and Games&amp;quot;&quot;/&gt;&lt;property id=&quot;20307&quot; value=&quot;312&quot;/&gt;&lt;/object&gt;&lt;object type=&quot;3&quot; unique_id=&quot;11744&quot;&gt;&lt;property id=&quot;20148&quot; value=&quot;5&quot;/&gt;&lt;property id=&quot;20300&quot; value=&quot;Slide 28 - &amp;quot;Alpha Go&amp;quot;&quot;/&gt;&lt;property id=&quot;20307&quot; value=&quot;313&quot;/&gt;&lt;/object&gt;&lt;object type=&quot;3&quot; unique_id=&quot;11745&quot;&gt;&lt;property id=&quot;20148&quot; value=&quot;5&quot;/&gt;&lt;property id=&quot;20300&quot; value=&quot;Slide 29&quot;/&gt;&lt;property id=&quot;20307&quot; value=&quot;314&quot;/&gt;&lt;/object&gt;&lt;object type=&quot;3&quot; unique_id=&quot;11746&quot;&gt;&lt;property id=&quot;20148&quot; value=&quot;5&quot;/&gt;&lt;property id=&quot;20300&quot; value=&quot;Slide 30 - &amp;quot;Milestone: Achieving Human Parity in Conversational Speech Recognition&amp;quot;&quot;/&gt;&lt;property id=&quot;20307&quot; value=&quot;311&quot;/&gt;&lt;/object&gt;&lt;object type=&quot;3&quot; unique_id=&quot;12658&quot;&gt;&lt;property id=&quot;20148&quot; value=&quot;5&quot;/&gt;&lt;property id=&quot;20300&quot; value=&quot;Slide 32 - &amp;quot;Deep Residual Learning for Image Recognition&amp;quot;&quot;/&gt;&lt;property id=&quot;20307&quot; value=&quot;317&quot;/&gt;&lt;/object&gt;&lt;object type=&quot;3&quot; unique_id=&quot;13491&quot;&gt;&lt;property id=&quot;20148&quot; value=&quot;5&quot;/&gt;&lt;property id=&quot;20300&quot; value=&quot;Slide 31 - &amp;quot;Can you get better learning just by adding more layers?&amp;quot;&quot;/&gt;&lt;property id=&quot;20307&quot; value=&quot;321&quot;/&gt;&lt;/object&gt;&lt;object type=&quot;3&quot; unique_id=&quot;13492&quot;&gt;&lt;property id=&quot;20148&quot; value=&quot;5&quot;/&gt;&lt;property id=&quot;20300&quot; value=&quot;Slide 33 - &amp;quot;Deep Residual Learning for Image Recognition&amp;quot;&quot;/&gt;&lt;property id=&quot;20307&quot; value=&quot;319&quot;/&gt;&lt;/object&gt;&lt;object type=&quot;3&quot; unique_id=&quot;13493&quot;&gt;&lt;property id=&quot;20148&quot; value=&quot;5&quot;/&gt;&lt;property id=&quot;20300&quot; value=&quot;Slide 34 - &amp;quot;Deep Residual Learning for Image Recognition&amp;quot;&quot;/&gt;&lt;property id=&quot;20307&quot; value=&quot;320&quot;/&gt;&lt;/object&gt;&lt;object type=&quot;3&quot; unique_id=&quot;13494&quot;&gt;&lt;property id=&quot;20148&quot; value=&quot;5&quot;/&gt;&lt;property id=&quot;20300&quot; value=&quot;Slide 35 - &amp;quot;WaveNet: A Generative Model for Raw Audio&amp;quot;&quot;/&gt;&lt;property id=&quot;20307&quot; value=&quot;322&quot;/&gt;&lt;/object&gt;&lt;object type=&quot;3&quot; unique_id=&quot;13495&quot;&gt;&lt;property id=&quot;20148&quot; value=&quot;5&quot;/&gt;&lt;property id=&quot;20300&quot; value=&quot;Slide 36 - &amp;quot;WaveNet: A Generative Model for Raw Audio&amp;quot;&quot;/&gt;&lt;property id=&quot;20307&quot; value=&quot;323&quot;/&gt;&lt;/object&gt;&lt;object type=&quot;3&quot; unique_id=&quot;13499&quot;&gt;&lt;property id=&quot;20148&quot; value=&quot;5&quot;/&gt;&lt;property id=&quot;20300&quot; value=&quot;Slide 39 - &amp;quot;Distillation of Knowledge from an Ensemble to a Single Network&amp;quot;&quot;/&gt;&lt;property id=&quot;20307&quot; value=&quot;327&quot;/&gt;&lt;/object&gt;&lt;object type=&quot;3&quot; unique_id=&quot;13500&quot;&gt;&lt;property id=&quot;20148&quot; value=&quot;5&quot;/&gt;&lt;property id=&quot;20300&quot; value=&quot;Slide 41 - &amp;quot;Some Remaining Problems&amp;quot;&quot;/&gt;&lt;property id=&quot;20307&quot; value=&quot;328&quot;/&gt;&lt;/object&gt;&lt;object type=&quot;3&quot; unique_id=&quot;14121&quot;&gt;&lt;property id=&quot;20148&quot; value=&quot;5&quot;/&gt;&lt;property id=&quot;20300&quot; value=&quot;Slide 47 - &amp;quot;S-17 --11-364:An Introduction to Human-Aided Deep Learning and Socratic Coaches&amp;quot;&quot;/&gt;&lt;property id=&quot;20307&quot; value=&quot;338&quot;/&gt;&lt;/object&gt;&lt;object type=&quot;3&quot; unique_id=&quot;14729&quot;&gt;&lt;property id=&quot;20148&quot; value=&quot;5&quot;/&gt;&lt;property id=&quot;20300&quot; value=&quot;Slide 5 - &amp;quot;Some of the Recent Successes of Deep Learning&amp;quot;&quot;/&gt;&lt;property id=&quot;20307&quot; value=&quot;340&quot;/&gt;&lt;/object&gt;&lt;object type=&quot;3&quot; unique_id=&quot;14730&quot;&gt;&lt;property id=&quot;20148&quot; value=&quot;5&quot;/&gt;&lt;property id=&quot;20300&quot; value=&quot;Slide 42 - &amp;quot;The Missing Ingredient: Human Knowledge&amp;quot;&quot;/&gt;&lt;property id=&quot;20307&quot; value=&quot;339&quot;/&gt;&lt;/object&gt;&lt;object type=&quot;3&quot; unique_id=&quot;15615&quot;&gt;&lt;property id=&quot;20148&quot; value=&quot;5&quot;/&gt;&lt;property id=&quot;20300&quot; value=&quot;Slide 40 - &amp;quot;About the Course: An Introduction to Human-Aided Deep Learning&amp;quot;&quot;/&gt;&lt;property id=&quot;20307&quot; value=&quot;345&quot;/&gt;&lt;/object&gt;&lt;object type=&quot;3&quot; unique_id=&quot;15616&quot;&gt;&lt;property id=&quot;20148&quot; value=&quot;5&quot;/&gt;&lt;property id=&quot;20300&quot; value=&quot;Slide 43 - &amp;quot;How the Objective of the Game Changes&amp;quot;&quot;/&gt;&lt;property id=&quot;20307&quot; value=&quot;341&quot;/&gt;&lt;/object&gt;&lt;object type=&quot;3&quot; unique_id=&quot;15617&quot;&gt;&lt;property id=&quot;20148&quot; value=&quot;5&quot;/&gt;&lt;property id=&quot;20300&quot; value=&quot;Slide 44 - &amp;quot;How the Tactics of the Game Change&amp;quot;&quot;/&gt;&lt;property id=&quot;20307&quot; value=&quot;342&quot;/&gt;&lt;/object&gt;&lt;object type=&quot;3&quot; unique_id=&quot;15618&quot;&gt;&lt;property id=&quot;20148&quot; value=&quot;5&quot;/&gt;&lt;property id=&quot;20300&quot; value=&quot;Slide 45 - &amp;quot;How the Game Changes for You&amp;quot;&quot;/&gt;&lt;property id=&quot;20307&quot; value=&quot;343&quot;/&gt;&lt;/object&gt;&lt;object type=&quot;3&quot; unique_id=&quot;15619&quot;&gt;&lt;property id=&quot;20148&quot; value=&quot;5&quot;/&gt;&lt;property id=&quot;20300&quot; value=&quot;Slide 46 - &amp;quot;Take Action&amp;quot;&quot;/&gt;&lt;property id=&quot;20307&quot; value=&quot;344&quot;/&gt;&lt;/object&gt;&lt;/object&gt;&lt;object type=&quot;8&quot; unique_id=&quot;10028&quot;&gt;&lt;/object&gt;&lt;/object&gt;&lt;/database&gt;"/>
  <p:tag name="SECTOMILLISECCONVERTED" val="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10594</TotalTime>
  <Words>3552</Words>
  <Application>Microsoft Office PowerPoint</Application>
  <PresentationFormat>Custom</PresentationFormat>
  <Paragraphs>319</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An Introduction to Human-Aided Deep Learning</vt:lpstr>
      <vt:lpstr>Opportunities in Machine Learning</vt:lpstr>
      <vt:lpstr>Machine Learning is All Around You, Every Day</vt:lpstr>
      <vt:lpstr>Opportunities in Machine Learning with Artificial Neural Networks</vt:lpstr>
      <vt:lpstr>Some of the Recent Successes of Deep Learning</vt:lpstr>
      <vt:lpstr>It is important to do it right!</vt:lpstr>
      <vt:lpstr>Brief History of Pattern Recognition with Artificial Neural Networks</vt:lpstr>
      <vt:lpstr>Why was there a gap in progress</vt:lpstr>
      <vt:lpstr>PowerPoint Presentation</vt:lpstr>
      <vt:lpstr>Was that one snake or two?</vt:lpstr>
      <vt:lpstr>PowerPoint Presentation</vt:lpstr>
      <vt:lpstr>PowerPoint Presentation</vt:lpstr>
      <vt:lpstr>PowerPoint Presentation</vt:lpstr>
      <vt:lpstr>Brief History of Pattern Recognition with Artificial Neural Networks</vt:lpstr>
      <vt:lpstr>Brief History of Pattern Recognition with Artificial Neural Networks</vt:lpstr>
      <vt:lpstr>Artificial Neural Networks 1986 - 2006</vt:lpstr>
      <vt:lpstr>Architecture of Convolutional Neural Network</vt:lpstr>
      <vt:lpstr>Fast Training for Deep Belief Nets - 2006</vt:lpstr>
      <vt:lpstr>Training Deep Learning Nets – 2006+</vt:lpstr>
      <vt:lpstr>PowerPoint Presentation</vt:lpstr>
      <vt:lpstr>PowerPoint Presentation</vt:lpstr>
      <vt:lpstr>Training a deep neural network</vt:lpstr>
      <vt:lpstr>Other Issues (with some solutions)</vt:lpstr>
      <vt:lpstr>Some of the Recent Successes of Deep Learning (Short List)</vt:lpstr>
      <vt:lpstr>Multi-Column Architecture (On traffic signs, outperforms humans by factor of two)</vt:lpstr>
      <vt:lpstr>Traffic Signs Dataset</vt:lpstr>
      <vt:lpstr>Machine Learning and Games</vt:lpstr>
      <vt:lpstr>Alpha Go</vt:lpstr>
      <vt:lpstr>PowerPoint Presentation</vt:lpstr>
      <vt:lpstr>Milestone: Achieving Human Parity in Conversational Speech Recognition</vt:lpstr>
      <vt:lpstr>Can you get better learning just by adding more layers?</vt:lpstr>
      <vt:lpstr>Deep Residual Learning for Image Recognition</vt:lpstr>
      <vt:lpstr>Deep Residual Learning for Image Recognition</vt:lpstr>
      <vt:lpstr>Deep Residual Learning for Image Recognition</vt:lpstr>
      <vt:lpstr>WaveNet: A Generative Model for Raw Audio</vt:lpstr>
      <vt:lpstr>WaveNet: A Generative Model for Raw Audio</vt:lpstr>
      <vt:lpstr>A Sample of Handwritten Digits (MNIST)</vt:lpstr>
      <vt:lpstr>Soft Decisions (Hinton, 2015)</vt:lpstr>
      <vt:lpstr>Distillation of Knowledge from an Ensemble to a Single Network</vt:lpstr>
      <vt:lpstr>About the Course: An Introduction to Human-Aided Deep Learning</vt:lpstr>
      <vt:lpstr>Some Remaining Problems</vt:lpstr>
      <vt:lpstr>The Missing Ingredient: Human Knowledge</vt:lpstr>
      <vt:lpstr>How the Objective of the Game Changes</vt:lpstr>
      <vt:lpstr>How the Tactics of the Game Change</vt:lpstr>
      <vt:lpstr>How the Game Changes for You</vt:lpstr>
      <vt:lpstr>Take Action</vt:lpstr>
      <vt:lpstr>S-17 --11-364:An Introduction to Human-Aided Deep Learning and Socratic Coaches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and Method for Deep Learning with Insight</dc:title>
  <dc:creator>Jim Baker</dc:creator>
  <cp:lastModifiedBy>Jim Baker</cp:lastModifiedBy>
  <cp:revision>151</cp:revision>
  <dcterms:created xsi:type="dcterms:W3CDTF">2016-10-23T16:28:04Z</dcterms:created>
  <dcterms:modified xsi:type="dcterms:W3CDTF">2016-11-10T20:36:32Z</dcterms:modified>
</cp:coreProperties>
</file>